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4" r:id="rId4"/>
    <p:sldId id="275" r:id="rId5"/>
    <p:sldId id="276" r:id="rId6"/>
    <p:sldId id="277" r:id="rId7"/>
    <p:sldId id="279" r:id="rId8"/>
    <p:sldId id="262" r:id="rId9"/>
    <p:sldId id="280" r:id="rId10"/>
    <p:sldId id="265" r:id="rId11"/>
    <p:sldId id="267" r:id="rId12"/>
    <p:sldId id="266" r:id="rId13"/>
    <p:sldId id="268" r:id="rId14"/>
    <p:sldId id="270" r:id="rId15"/>
    <p:sldId id="271" r:id="rId16"/>
    <p:sldId id="272" r:id="rId17"/>
    <p:sldId id="273" r:id="rId18"/>
    <p:sldId id="284" r:id="rId19"/>
    <p:sldId id="263" r:id="rId20"/>
    <p:sldId id="264" r:id="rId21"/>
    <p:sldId id="282" r:id="rId22"/>
    <p:sldId id="269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bogomolova@mail.ru" TargetMode="External"/><Relationship Id="rId2" Type="http://schemas.openxmlformats.org/officeDocument/2006/relationships/hyperlink" Target="mailto:angolenko@uni.udm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22568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>
                <a:solidFill>
                  <a:srgbClr val="0070C0"/>
                </a:solidFill>
              </a:rPr>
              <a:t>Актуальность введения сетевых форм реализации основных образовательных программ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25144"/>
            <a:ext cx="7772400" cy="91440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sz="2800" b="1" dirty="0" smtClean="0"/>
              <a:t>Проректор по учебной работе </a:t>
            </a:r>
          </a:p>
          <a:p>
            <a:r>
              <a:rPr lang="ru-RU" sz="2800" b="1" dirty="0" smtClean="0"/>
              <a:t>М.М. </a:t>
            </a:r>
            <a:r>
              <a:rPr lang="ru-RU" sz="2800" b="1" dirty="0" err="1" smtClean="0"/>
              <a:t>Кибардин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30904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64A4"/>
                </a:solidFill>
                <a:ea typeface="Microsoft YaHei" charset="-122"/>
              </a:rPr>
              <a:t/>
            </a:r>
            <a:br>
              <a:rPr lang="ru-RU" dirty="0" smtClean="0">
                <a:solidFill>
                  <a:srgbClr val="0064A4"/>
                </a:solidFill>
                <a:ea typeface="Microsoft YaHei" charset="-122"/>
              </a:rPr>
            </a:br>
            <a:r>
              <a:rPr lang="ru-RU" sz="2700" dirty="0" smtClean="0">
                <a:solidFill>
                  <a:srgbClr val="0064A4"/>
                </a:solidFill>
                <a:ea typeface="Microsoft YaHei" charset="-122"/>
              </a:rPr>
              <a:t>Ст.15 ч.1 273-ФЗ «Об образовании в РФ»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8"/>
            <a:ext cx="818388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Arial" charset="0"/>
              </a:rPr>
              <a:t>Сетевая форма реализации образовательных </a:t>
            </a:r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программ</a:t>
            </a:r>
          </a:p>
          <a:p>
            <a:pPr marL="0" indent="0" algn="ctr">
              <a:buNone/>
            </a:pPr>
            <a:r>
              <a:rPr lang="ru-RU" dirty="0" smtClean="0">
                <a:latin typeface="Arial" charset="0"/>
              </a:rPr>
              <a:t>(</a:t>
            </a:r>
            <a:r>
              <a:rPr lang="ru-RU" dirty="0">
                <a:latin typeface="Arial" charset="0"/>
              </a:rPr>
              <a:t>далее – сетевая форма) обеспечивает возможность освоения обучающимися образовательной программы с использованием ресурсов нескольких организаций, осуществляющих образовательную деятельность, в том числе иностранных, а также при необходимости с использованием ресурсов иных организаций.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79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Ст.15 ч.1 273-ФЗ «Об образовании в РФ»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Arial" charset="0"/>
              </a:rPr>
              <a:t>В реализации образовательных программ с использованием сетевой формы наряду с организациями, осуществляющими образовательную деятельность, также могут участвовать </a:t>
            </a:r>
            <a:r>
              <a:rPr lang="ru-RU" b="1" dirty="0">
                <a:solidFill>
                  <a:srgbClr val="FF0000"/>
                </a:solidFill>
                <a:latin typeface="Arial" charset="0"/>
              </a:rPr>
              <a:t>научные организации, организации культуры, физкультурно-спортивные и иные организации</a:t>
            </a:r>
            <a:r>
              <a:rPr lang="ru-RU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ru-RU" dirty="0">
                <a:latin typeface="Arial" charset="0"/>
              </a:rPr>
              <a:t>обладающие ресурсами, необходимыми для осуществления обучения, проведения учебной и производственной практики и осуществления иных видов учебной деятельности, предусмотренных соответствующей </a:t>
            </a:r>
            <a:r>
              <a:rPr lang="ru-RU" dirty="0" smtClean="0">
                <a:latin typeface="Arial" charset="0"/>
              </a:rPr>
              <a:t>программой</a:t>
            </a:r>
            <a:r>
              <a:rPr lang="ru-RU" dirty="0">
                <a:latin typeface="Arial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431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64A4"/>
                </a:solidFill>
                <a:ea typeface="Microsoft YaHei" charset="-122"/>
              </a:rPr>
              <a:t>Ст. </a:t>
            </a:r>
            <a:r>
              <a:rPr lang="ru-RU" sz="2400" dirty="0" smtClean="0">
                <a:solidFill>
                  <a:srgbClr val="0064A4"/>
                </a:solidFill>
                <a:ea typeface="Microsoft YaHei" charset="-122"/>
              </a:rPr>
              <a:t>15 ч.2 </a:t>
            </a:r>
            <a:r>
              <a:rPr lang="ru-RU" sz="2400" dirty="0">
                <a:solidFill>
                  <a:srgbClr val="0064A4"/>
                </a:solidFill>
                <a:ea typeface="Microsoft YaHei" charset="-122"/>
              </a:rPr>
              <a:t>273-ФЗ «Об образовании в РФ»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Arial" charset="0"/>
              </a:rPr>
              <a:t>Использование </a:t>
            </a:r>
            <a:r>
              <a:rPr lang="ru-RU" b="1" dirty="0">
                <a:latin typeface="Arial" charset="0"/>
              </a:rPr>
              <a:t>сетевой формы </a:t>
            </a:r>
            <a:r>
              <a:rPr lang="ru-RU" dirty="0">
                <a:latin typeface="Arial" charset="0"/>
              </a:rPr>
              <a:t>реализации образовательных программ осуществляется на основании договора между организациями, указанными в части 1 настоящей статьи. </a:t>
            </a:r>
            <a:endParaRPr lang="ru-RU" dirty="0" smtClean="0">
              <a:latin typeface="Arial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Для </a:t>
            </a:r>
            <a:r>
              <a:rPr lang="ru-RU" b="1" dirty="0">
                <a:solidFill>
                  <a:srgbClr val="FF0000"/>
                </a:solidFill>
                <a:latin typeface="Arial" charset="0"/>
              </a:rPr>
              <a:t>организации реализации образовательных программ </a:t>
            </a:r>
            <a:r>
              <a:rPr lang="ru-RU" dirty="0">
                <a:latin typeface="Arial" charset="0"/>
              </a:rPr>
              <a:t>с использованием сетевой формы несколькими организациями, осуществляющими образовательную деятельность, такие организации также </a:t>
            </a:r>
            <a:r>
              <a:rPr lang="ru-RU" dirty="0">
                <a:solidFill>
                  <a:srgbClr val="FF0000"/>
                </a:solidFill>
                <a:latin typeface="Arial" charset="0"/>
              </a:rPr>
              <a:t>совместно разрабатывают и утверждают</a:t>
            </a:r>
            <a:r>
              <a:rPr lang="ru-RU" dirty="0">
                <a:latin typeface="Arial" charset="0"/>
              </a:rPr>
              <a:t> образовательные программы.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533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45224"/>
            <a:ext cx="8183880" cy="58981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64A4"/>
                </a:solidFill>
                <a:ea typeface="Microsoft YaHei" charset="-122"/>
              </a:rPr>
              <a:t>Ст. </a:t>
            </a:r>
            <a:r>
              <a:rPr lang="ru-RU" sz="2400" dirty="0" smtClean="0">
                <a:solidFill>
                  <a:srgbClr val="0064A4"/>
                </a:solidFill>
                <a:ea typeface="Microsoft YaHei" charset="-122"/>
              </a:rPr>
              <a:t>15 ч.3 </a:t>
            </a:r>
            <a:r>
              <a:rPr lang="ru-RU" sz="2400" dirty="0">
                <a:solidFill>
                  <a:srgbClr val="0064A4"/>
                </a:solidFill>
                <a:ea typeface="Microsoft YaHei" charset="-122"/>
              </a:rPr>
              <a:t>273-ФЗ «Об образовании в РФ»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pPr marL="0" indent="0" algn="just">
              <a:buNone/>
            </a:pPr>
            <a:r>
              <a:rPr lang="ru-RU" dirty="0"/>
              <a:t>В </a:t>
            </a:r>
            <a:r>
              <a:rPr lang="ru-RU" b="1" dirty="0">
                <a:solidFill>
                  <a:srgbClr val="FF0000"/>
                </a:solidFill>
              </a:rPr>
              <a:t>договоре о сетевой форме </a:t>
            </a:r>
            <a:r>
              <a:rPr lang="ru-RU" dirty="0"/>
              <a:t>реализации образовательных программ указываются: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1) </a:t>
            </a:r>
            <a:r>
              <a:rPr lang="ru-RU" dirty="0">
                <a:solidFill>
                  <a:srgbClr val="FF0000"/>
                </a:solidFill>
              </a:rPr>
              <a:t>вид, уровень и (или) направленность </a:t>
            </a:r>
            <a:r>
              <a:rPr lang="ru-RU" dirty="0"/>
              <a:t>образовательной программы (часть образовательной программы определенных уровня, вида и направленности), реализуемой с использованием сетевой формы;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345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64A4"/>
                </a:solidFill>
                <a:ea typeface="Microsoft YaHei" charset="-122"/>
              </a:rPr>
              <a:t>Ст. </a:t>
            </a:r>
            <a:r>
              <a:rPr lang="ru-RU" sz="2400" dirty="0" smtClean="0">
                <a:solidFill>
                  <a:srgbClr val="0064A4"/>
                </a:solidFill>
                <a:ea typeface="Microsoft YaHei" charset="-122"/>
              </a:rPr>
              <a:t>15 ч.3 </a:t>
            </a:r>
            <a:r>
              <a:rPr lang="ru-RU" sz="2400" dirty="0">
                <a:solidFill>
                  <a:srgbClr val="0064A4"/>
                </a:solidFill>
                <a:ea typeface="Microsoft YaHei" charset="-122"/>
              </a:rPr>
              <a:t>273-ФЗ «Об образовании в РФ»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>
                <a:solidFill>
                  <a:srgbClr val="FF0000"/>
                </a:solidFill>
              </a:rPr>
              <a:t>статус</a:t>
            </a:r>
            <a:r>
              <a:rPr lang="ru-RU" dirty="0"/>
              <a:t> обучающихся в организациях, указанных в части 1 настоящей статьи,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правила </a:t>
            </a:r>
            <a:r>
              <a:rPr lang="ru-RU" dirty="0">
                <a:solidFill>
                  <a:srgbClr val="FF0000"/>
                </a:solidFill>
              </a:rPr>
              <a:t>приема </a:t>
            </a:r>
            <a:r>
              <a:rPr lang="ru-RU" dirty="0"/>
              <a:t>на обучение по образовательной программе, реализуемой с использованием сетевой формы,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порядок </a:t>
            </a:r>
            <a:r>
              <a:rPr lang="ru-RU" dirty="0">
                <a:solidFill>
                  <a:srgbClr val="FF0000"/>
                </a:solidFill>
              </a:rPr>
              <a:t>организации академической мобильности </a:t>
            </a:r>
            <a:r>
              <a:rPr lang="ru-RU" dirty="0"/>
              <a:t>обучающихся (для обучающихся по основным профессиональным образовательным программам), осваивающих образовательную программу, реализуемую с использованием сетевой формы;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115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64A4"/>
                </a:solidFill>
                <a:ea typeface="Microsoft YaHei" charset="-122"/>
              </a:rPr>
              <a:t>Ст. </a:t>
            </a:r>
            <a:r>
              <a:rPr lang="ru-RU" sz="2400" dirty="0" smtClean="0">
                <a:solidFill>
                  <a:srgbClr val="0064A4"/>
                </a:solidFill>
                <a:ea typeface="Microsoft YaHei" charset="-122"/>
              </a:rPr>
              <a:t>15 </a:t>
            </a:r>
            <a:r>
              <a:rPr lang="ru-RU" sz="2400" dirty="0">
                <a:solidFill>
                  <a:srgbClr val="0064A4"/>
                </a:solidFill>
                <a:ea typeface="Microsoft YaHei" charset="-122"/>
              </a:rPr>
              <a:t>ч.3 273-ФЗ «Об образовании в РФ»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3800" dirty="0"/>
              <a:t>3) </a:t>
            </a:r>
            <a:r>
              <a:rPr lang="ru-RU" sz="3800" dirty="0">
                <a:solidFill>
                  <a:srgbClr val="FF0000"/>
                </a:solidFill>
              </a:rPr>
              <a:t>условия и порядок </a:t>
            </a:r>
            <a:r>
              <a:rPr lang="ru-RU" sz="3800" dirty="0"/>
              <a:t>осуществления образовательной деятельности по образовательной программе, реализуемой посредством сетевой формы, </a:t>
            </a:r>
            <a:r>
              <a:rPr lang="ru-RU" sz="3800" dirty="0" smtClean="0"/>
              <a:t>в </a:t>
            </a:r>
            <a:r>
              <a:rPr lang="ru-RU" sz="3800" dirty="0"/>
              <a:t>том числе 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>
                <a:solidFill>
                  <a:srgbClr val="FF0000"/>
                </a:solidFill>
              </a:rPr>
              <a:t>распределение </a:t>
            </a:r>
            <a:r>
              <a:rPr lang="ru-RU" sz="3800" dirty="0">
                <a:solidFill>
                  <a:srgbClr val="FF0000"/>
                </a:solidFill>
              </a:rPr>
              <a:t>обязанностей </a:t>
            </a:r>
            <a:r>
              <a:rPr lang="ru-RU" sz="3800" dirty="0"/>
              <a:t>между организациями, указанными в части 1 настоящей статьи, 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>
                <a:solidFill>
                  <a:srgbClr val="FF0000"/>
                </a:solidFill>
              </a:rPr>
              <a:t>порядок </a:t>
            </a:r>
            <a:r>
              <a:rPr lang="ru-RU" sz="3800" dirty="0">
                <a:solidFill>
                  <a:srgbClr val="FF0000"/>
                </a:solidFill>
              </a:rPr>
              <a:t>реализации </a:t>
            </a:r>
            <a:r>
              <a:rPr lang="ru-RU" sz="3800" dirty="0"/>
              <a:t>образовательной программы, 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>
                <a:solidFill>
                  <a:srgbClr val="FF0000"/>
                </a:solidFill>
              </a:rPr>
              <a:t>характер </a:t>
            </a:r>
            <a:r>
              <a:rPr lang="ru-RU" sz="3800" dirty="0">
                <a:solidFill>
                  <a:srgbClr val="FF0000"/>
                </a:solidFill>
              </a:rPr>
              <a:t>и объем ресурсов</a:t>
            </a:r>
            <a:r>
              <a:rPr lang="ru-RU" sz="3800" dirty="0"/>
              <a:t>, используемых </a:t>
            </a:r>
            <a:r>
              <a:rPr lang="ru-RU" sz="3800" dirty="0">
                <a:solidFill>
                  <a:srgbClr val="FF0000"/>
                </a:solidFill>
              </a:rPr>
              <a:t>каждой организацией</a:t>
            </a:r>
            <a:r>
              <a:rPr lang="ru-RU" sz="3800" dirty="0"/>
              <a:t>, реализующей образовательные программы посредством сетевой формы;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07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64A4"/>
                </a:solidFill>
                <a:ea typeface="Microsoft YaHei" charset="-122"/>
              </a:rPr>
              <a:t>Ст. </a:t>
            </a:r>
            <a:r>
              <a:rPr lang="ru-RU" sz="2400" dirty="0" smtClean="0">
                <a:solidFill>
                  <a:srgbClr val="0064A4"/>
                </a:solidFill>
                <a:ea typeface="Microsoft YaHei" charset="-122"/>
              </a:rPr>
              <a:t>15 </a:t>
            </a:r>
            <a:r>
              <a:rPr lang="ru-RU" sz="2400" dirty="0">
                <a:solidFill>
                  <a:srgbClr val="0064A4"/>
                </a:solidFill>
                <a:ea typeface="Microsoft YaHei" charset="-122"/>
              </a:rPr>
              <a:t>ч.3 273-ФЗ «Об образовании в РФ»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/>
          <a:lstStyle/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dirty="0">
                <a:solidFill>
                  <a:srgbClr val="FF0000"/>
                </a:solidFill>
              </a:rPr>
              <a:t>выдаваемые документ или документы </a:t>
            </a:r>
            <a:r>
              <a:rPr lang="ru-RU" dirty="0"/>
              <a:t>об образовании и (или) о квалификации, документ или документы об обучении,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 </a:t>
            </a:r>
            <a:r>
              <a:rPr lang="ru-RU" dirty="0"/>
              <a:t>также </a:t>
            </a:r>
            <a:r>
              <a:rPr lang="ru-RU" dirty="0">
                <a:solidFill>
                  <a:srgbClr val="FF0000"/>
                </a:solidFill>
              </a:rPr>
              <a:t>организации</a:t>
            </a:r>
            <a:r>
              <a:rPr lang="ru-RU" dirty="0"/>
              <a:t>, осуществляющие образовательную деятельность, которыми выдаются указанные документы;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277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64A4"/>
                </a:solidFill>
                <a:ea typeface="Microsoft YaHei" charset="-122"/>
              </a:rPr>
              <a:t>Ст. </a:t>
            </a:r>
            <a:r>
              <a:rPr lang="ru-RU" sz="2400" dirty="0" smtClean="0">
                <a:solidFill>
                  <a:srgbClr val="0064A4"/>
                </a:solidFill>
                <a:ea typeface="Microsoft YaHei" charset="-122"/>
              </a:rPr>
              <a:t>15 </a:t>
            </a:r>
            <a:r>
              <a:rPr lang="ru-RU" sz="2400" dirty="0">
                <a:solidFill>
                  <a:srgbClr val="0064A4"/>
                </a:solidFill>
                <a:ea typeface="Microsoft YaHei" charset="-122"/>
              </a:rPr>
              <a:t>ч.3 273-ФЗ «Об образовании в РФ»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) </a:t>
            </a:r>
            <a:r>
              <a:rPr lang="ru-RU" dirty="0">
                <a:solidFill>
                  <a:srgbClr val="FF0000"/>
                </a:solidFill>
              </a:rPr>
              <a:t>срок действия договора</a:t>
            </a:r>
            <a:r>
              <a:rPr lang="ru-RU" dirty="0"/>
              <a:t>, порядок его изменения и </a:t>
            </a:r>
            <a:r>
              <a:rPr lang="ru-RU" dirty="0" smtClean="0"/>
              <a:t>прекращения.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878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Нормативная база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Федеральный закон «Об образовании в Российской Федерации» (29.12.12 №273-ФЗ)</a:t>
            </a:r>
          </a:p>
          <a:p>
            <a:pPr marL="0" indent="0" algn="ctr">
              <a:buNone/>
            </a:pPr>
            <a:endParaRPr lang="ru-RU" dirty="0" smtClean="0"/>
          </a:p>
          <a:p>
            <a:r>
              <a:rPr lang="ru-RU" dirty="0" smtClean="0"/>
              <a:t>Постановление Правительства РФ «О лицензировании образовательной деятельности» (28.10.13 №966)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Постановление Правительства РФ «О государственной аккредитации образовательной деятельности»(18.11.13 №1039)</a:t>
            </a:r>
          </a:p>
          <a:p>
            <a:endParaRPr lang="en-US" dirty="0" smtClean="0"/>
          </a:p>
          <a:p>
            <a:r>
              <a:rPr lang="ru-RU" dirty="0" smtClean="0"/>
              <a:t>Постановление </a:t>
            </a:r>
            <a:r>
              <a:rPr lang="ru-RU" dirty="0"/>
              <a:t>Правительства </a:t>
            </a:r>
            <a:r>
              <a:rPr lang="ru-RU" dirty="0" smtClean="0"/>
              <a:t>РФ «</a:t>
            </a:r>
            <a:r>
              <a:rPr lang="ru-RU" dirty="0"/>
              <a:t>Об осуществлении мониторинга </a:t>
            </a:r>
            <a:r>
              <a:rPr lang="ru-RU" dirty="0" smtClean="0"/>
              <a:t>системы образования» (05.09.13 №662)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/>
              <a:t>Постановление </a:t>
            </a:r>
            <a:r>
              <a:rPr lang="ru-RU" dirty="0"/>
              <a:t>Правительства РФ </a:t>
            </a:r>
            <a:r>
              <a:rPr lang="ru-RU" dirty="0" smtClean="0"/>
              <a:t>«Правила установления … КЦП… для обучения …за счет бюджетных ассигнований федерального бюджета» (17.04.13 </a:t>
            </a:r>
            <a:r>
              <a:rPr lang="ru-RU" dirty="0"/>
              <a:t>№ </a:t>
            </a:r>
            <a:r>
              <a:rPr lang="ru-RU" dirty="0" smtClean="0"/>
              <a:t>350) </a:t>
            </a:r>
          </a:p>
          <a:p>
            <a:endParaRPr lang="ru-RU" dirty="0" smtClean="0"/>
          </a:p>
          <a:p>
            <a:r>
              <a:rPr lang="ru-RU" dirty="0" smtClean="0"/>
              <a:t>П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риказ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Минобрнауки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России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«Об утверждении Порядка проведения конкурса …» (15.07.13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№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560</a:t>
            </a:r>
            <a:r>
              <a:rPr lang="ru-RU" dirty="0" smtClean="0"/>
              <a:t>) -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Открытый публичный конкурс на распределение КЦП по магистерским программам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009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Положение о лицензировании образовательной деятельности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Для образовательных программ, реализуемых организацией, осуществляющей образовательную деятельность, с </a:t>
            </a:r>
            <a:r>
              <a:rPr lang="ru-RU" b="1" dirty="0" smtClean="0">
                <a:solidFill>
                  <a:srgbClr val="FF0000"/>
                </a:solidFill>
              </a:rPr>
              <a:t>использованием сетевой формы</a:t>
            </a:r>
            <a:r>
              <a:rPr lang="ru-RU" dirty="0" smtClean="0"/>
              <a:t> реализации образовательных программ предъявляются </a:t>
            </a:r>
            <a:r>
              <a:rPr lang="ru-RU" dirty="0"/>
              <a:t>лицензионные требования</a:t>
            </a:r>
            <a:r>
              <a:rPr lang="ru-RU" dirty="0" smtClean="0"/>
              <a:t>: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- Наличие </a:t>
            </a:r>
            <a:r>
              <a:rPr lang="ru-RU" b="1" dirty="0" smtClean="0"/>
              <a:t>договора</a:t>
            </a:r>
            <a:r>
              <a:rPr lang="ru-RU" dirty="0" smtClean="0"/>
              <a:t>, заключенного между организациями, осуществляющими образовательную деятельность, </a:t>
            </a:r>
            <a:r>
              <a:rPr lang="ru-RU" b="1" dirty="0" smtClean="0"/>
              <a:t>о сетевой форме </a:t>
            </a:r>
            <a:r>
              <a:rPr lang="ru-RU" dirty="0" smtClean="0"/>
              <a:t>реализации образовательных программ, а также </a:t>
            </a:r>
            <a:r>
              <a:rPr lang="ru-RU" b="1" dirty="0" smtClean="0"/>
              <a:t>совместно разработанных и утвержденных </a:t>
            </a:r>
            <a:r>
              <a:rPr lang="ru-RU" dirty="0" smtClean="0"/>
              <a:t>организациями, осуществляющими образовательную деятельность, </a:t>
            </a:r>
            <a:r>
              <a:rPr lang="ru-RU" b="1" dirty="0" smtClean="0"/>
              <a:t>образовательных программ </a:t>
            </a:r>
            <a:r>
              <a:rPr lang="ru-RU" dirty="0" smtClean="0"/>
              <a:t>в соответствии со ст. 15 ФЗ «Об образовании в Российской Федерации»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59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Актуальность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/>
          <a:lstStyle/>
          <a:p>
            <a:pPr algn="ctr"/>
            <a:endParaRPr lang="en-US" b="1" dirty="0" smtClean="0"/>
          </a:p>
          <a:p>
            <a:pPr marL="0" indent="0" algn="ctr">
              <a:buNone/>
            </a:pPr>
            <a:r>
              <a:rPr lang="ru-RU" b="1" dirty="0" smtClean="0"/>
              <a:t>ГЛОБАЛИЗАЦИЯ</a:t>
            </a:r>
            <a:r>
              <a:rPr lang="ru-RU" dirty="0" smtClean="0"/>
              <a:t> в образовании </a:t>
            </a:r>
          </a:p>
          <a:p>
            <a:pPr marL="0" indent="0" algn="ctr">
              <a:buNone/>
            </a:pPr>
            <a:r>
              <a:rPr lang="ru-RU" dirty="0" smtClean="0"/>
              <a:t>– процесс сближения и гармонизации систем образования </a:t>
            </a:r>
          </a:p>
          <a:p>
            <a:pPr marL="0" indent="0" algn="ctr">
              <a:buNone/>
            </a:pPr>
            <a:r>
              <a:rPr lang="ru-RU" dirty="0" smtClean="0"/>
              <a:t>с целью создания единого (европейского) образовательного пространства, </a:t>
            </a:r>
          </a:p>
          <a:p>
            <a:pPr marL="0" indent="0" algn="ctr">
              <a:buNone/>
            </a:pPr>
            <a:r>
              <a:rPr lang="ru-RU" dirty="0" smtClean="0"/>
              <a:t>в </a:t>
            </a:r>
            <a:r>
              <a:rPr lang="ru-RU" dirty="0" err="1" smtClean="0"/>
              <a:t>т.ч</a:t>
            </a:r>
            <a:r>
              <a:rPr lang="ru-RU" dirty="0" smtClean="0"/>
              <a:t>. единого пространства высшего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55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Положение о государственной аккредитации образовательной деятельности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При проведении государственной аккредитации в отношении образовательных программ, реализуемых образовательной организацией заявление включает в себя: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сведения об использовании сетевой формы реализации </a:t>
            </a:r>
            <a:r>
              <a:rPr lang="ru-RU" dirty="0" smtClean="0"/>
              <a:t>образовательных программ…</a:t>
            </a:r>
          </a:p>
          <a:p>
            <a:pPr marL="0" indent="0">
              <a:buNone/>
            </a:pPr>
            <a:r>
              <a:rPr lang="ru-RU" dirty="0" smtClean="0"/>
              <a:t>К заявлению организация прилагает:</a:t>
            </a:r>
          </a:p>
          <a:p>
            <a:pPr marL="0" indent="0">
              <a:buNone/>
            </a:pPr>
            <a:r>
              <a:rPr lang="ru-RU" b="1" dirty="0" smtClean="0"/>
              <a:t>- копию</a:t>
            </a:r>
            <a:r>
              <a:rPr lang="ru-RU" dirty="0" smtClean="0"/>
              <a:t> </a:t>
            </a:r>
            <a:r>
              <a:rPr lang="ru-RU" b="1" dirty="0" smtClean="0"/>
              <a:t>договора о сетевой форме </a:t>
            </a:r>
            <a:r>
              <a:rPr lang="ru-RU" dirty="0" smtClean="0"/>
              <a:t>реализации образовательных программ, заключенного в соответствии со ст.15 ФЗ-273, </a:t>
            </a:r>
          </a:p>
          <a:p>
            <a:pPr marL="0" indent="0">
              <a:buNone/>
            </a:pPr>
            <a:r>
              <a:rPr lang="ru-RU" dirty="0" smtClean="0"/>
              <a:t>а также </a:t>
            </a:r>
          </a:p>
          <a:p>
            <a:pPr marL="0" indent="0">
              <a:buNone/>
            </a:pPr>
            <a:r>
              <a:rPr lang="ru-RU" b="1" dirty="0" smtClean="0"/>
              <a:t>- копии разработанных и утвержденных </a:t>
            </a:r>
            <a:r>
              <a:rPr lang="ru-RU" dirty="0" smtClean="0"/>
              <a:t>совместно с другими организациями, осуществляющими образовательную деятельность, </a:t>
            </a:r>
            <a:r>
              <a:rPr lang="ru-RU" b="1" dirty="0" smtClean="0"/>
              <a:t>образовательных программ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516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Правила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осуществления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мониторинга системы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4.2.3. </a:t>
            </a:r>
            <a:r>
              <a:rPr lang="ru-RU" sz="2400" b="1" dirty="0">
                <a:solidFill>
                  <a:srgbClr val="FF0000"/>
                </a:solidFill>
              </a:rPr>
              <a:t>Удельный вес численности студентов</a:t>
            </a:r>
            <a:r>
              <a:rPr lang="ru-RU" sz="2400" dirty="0"/>
              <a:t>, обучающихся </a:t>
            </a:r>
            <a:r>
              <a:rPr lang="ru-RU" sz="2400" dirty="0" smtClean="0"/>
              <a:t>по</a:t>
            </a:r>
            <a:r>
              <a:rPr lang="en-US" sz="2400" dirty="0" smtClean="0"/>
              <a:t> </a:t>
            </a:r>
            <a:r>
              <a:rPr lang="ru-RU" sz="2400" dirty="0" smtClean="0"/>
              <a:t>образовательным </a:t>
            </a:r>
            <a:r>
              <a:rPr lang="ru-RU" sz="2400" dirty="0"/>
              <a:t>программам высшего образования </a:t>
            </a:r>
            <a:r>
              <a:rPr lang="ru-RU" sz="2400" b="1" dirty="0"/>
              <a:t>с использованием</a:t>
            </a:r>
          </a:p>
          <a:p>
            <a:pPr marL="0" indent="0">
              <a:buNone/>
            </a:pPr>
            <a:r>
              <a:rPr lang="ru-RU" sz="2400" b="1" dirty="0"/>
              <a:t>сетевой формы </a:t>
            </a:r>
            <a:r>
              <a:rPr lang="ru-RU" sz="2400" dirty="0"/>
              <a:t>обучения, в общей их численности:</a:t>
            </a:r>
          </a:p>
          <a:p>
            <a:pPr marL="0" indent="0">
              <a:buNone/>
            </a:pPr>
            <a:r>
              <a:rPr lang="ru-RU" sz="2400" dirty="0" smtClean="0"/>
              <a:t>	- программы </a:t>
            </a:r>
            <a:r>
              <a:rPr lang="ru-RU" sz="2400" dirty="0" err="1"/>
              <a:t>бакалавриата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r>
              <a:rPr lang="ru-RU" sz="2400" dirty="0" smtClean="0"/>
              <a:t>	- программы </a:t>
            </a:r>
            <a:r>
              <a:rPr lang="ru-RU" sz="2400" dirty="0" err="1"/>
              <a:t>специалитета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r>
              <a:rPr lang="ru-RU" sz="2400" dirty="0" smtClean="0"/>
              <a:t>	- программы </a:t>
            </a:r>
            <a:r>
              <a:rPr lang="ru-RU" sz="2400" dirty="0"/>
              <a:t>магистратуры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Показатель </a:t>
            </a:r>
            <a:r>
              <a:rPr lang="ru-RU" sz="2400" b="1" dirty="0">
                <a:solidFill>
                  <a:srgbClr val="0070C0"/>
                </a:solidFill>
              </a:rPr>
              <a:t>вводится в итоговые </a:t>
            </a:r>
            <a:r>
              <a:rPr lang="ru-RU" sz="2400" b="1" dirty="0" smtClean="0">
                <a:solidFill>
                  <a:srgbClr val="0070C0"/>
                </a:solidFill>
              </a:rPr>
              <a:t>отчеты,</a:t>
            </a:r>
            <a:endParaRPr lang="ru-RU" sz="24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начиная с 2015 года за </a:t>
            </a:r>
            <a:r>
              <a:rPr lang="ru-RU" sz="2400" b="1" dirty="0">
                <a:solidFill>
                  <a:srgbClr val="0070C0"/>
                </a:solidFill>
              </a:rPr>
              <a:t>2014 отчетный </a:t>
            </a:r>
            <a:r>
              <a:rPr lang="ru-RU" sz="2400" b="1" dirty="0" smtClean="0">
                <a:solidFill>
                  <a:srgbClr val="0070C0"/>
                </a:solidFill>
              </a:rPr>
              <a:t>год</a:t>
            </a:r>
            <a:r>
              <a:rPr lang="en-US" sz="2400" b="1" dirty="0">
                <a:solidFill>
                  <a:srgbClr val="0070C0"/>
                </a:solidFill>
              </a:rPr>
              <a:t>.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237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365104"/>
            <a:ext cx="8183880" cy="16699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Постановление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Правительства РФ от 17.04.13 № 350,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приказ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Минобрнауки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России от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15.07.13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№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560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906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Государственная поддержка </a:t>
            </a:r>
            <a:r>
              <a:rPr lang="ru-RU" dirty="0"/>
              <a:t>развития сетевой формы реализации образовательных программ </a:t>
            </a:r>
            <a:r>
              <a:rPr lang="ru-RU" b="1" dirty="0">
                <a:solidFill>
                  <a:srgbClr val="FF0000"/>
                </a:solidFill>
              </a:rPr>
              <a:t>магистратуры</a:t>
            </a:r>
            <a:r>
              <a:rPr lang="ru-RU" dirty="0"/>
              <a:t> </a:t>
            </a:r>
            <a:r>
              <a:rPr lang="ru-RU" dirty="0" smtClean="0"/>
              <a:t>призвана укрепить </a:t>
            </a:r>
            <a:r>
              <a:rPr lang="ru-RU" dirty="0"/>
              <a:t>сотрудничество между вузами, научными организациями и  предприятиями наукоемких </a:t>
            </a:r>
            <a:r>
              <a:rPr lang="ru-RU" dirty="0" smtClean="0"/>
              <a:t>отраслей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4132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БЛАГОДАРИМ ЗА ВНИМАНИЕ!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smtClean="0"/>
              <a:t>Интернет-страница </a:t>
            </a:r>
            <a:r>
              <a:rPr lang="ru-RU" b="1" dirty="0" smtClean="0"/>
              <a:t>«Сетевое взаимодействие» на сайте </a:t>
            </a:r>
            <a:r>
              <a:rPr lang="ru-RU" b="1" dirty="0" smtClean="0"/>
              <a:t>УМУ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/>
              <a:t>http://umd.udsu.ru/</a:t>
            </a:r>
            <a:endParaRPr lang="ru-RU" b="1" dirty="0" smtClean="0"/>
          </a:p>
          <a:p>
            <a:endParaRPr lang="ru-RU" b="1" dirty="0"/>
          </a:p>
          <a:p>
            <a:pPr marL="0" indent="0" algn="ctr">
              <a:buNone/>
            </a:pPr>
            <a:r>
              <a:rPr lang="ru-RU" b="1" dirty="0" smtClean="0"/>
              <a:t>КОНТАКТЫ:</a:t>
            </a:r>
          </a:p>
          <a:p>
            <a:pPr marL="0" indent="0" algn="ctr">
              <a:buNone/>
            </a:pPr>
            <a:r>
              <a:rPr lang="en-US" b="1" dirty="0" smtClean="0">
                <a:hlinkClick r:id="rId2"/>
              </a:rPr>
              <a:t>angolenko@uni.udm.ru</a:t>
            </a:r>
            <a:r>
              <a:rPr lang="ru-RU" b="1" dirty="0" smtClean="0"/>
              <a:t>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(</a:t>
            </a:r>
            <a:r>
              <a:rPr lang="ru-RU" b="1" dirty="0" err="1" smtClean="0">
                <a:solidFill>
                  <a:srgbClr val="00B050"/>
                </a:solidFill>
              </a:rPr>
              <a:t>Анголенко</a:t>
            </a:r>
            <a:r>
              <a:rPr lang="ru-RU" b="1" dirty="0" smtClean="0">
                <a:solidFill>
                  <a:srgbClr val="00B050"/>
                </a:solidFill>
              </a:rPr>
              <a:t> Е.Н</a:t>
            </a:r>
            <a:r>
              <a:rPr lang="ru-RU" b="1" dirty="0" smtClean="0">
                <a:solidFill>
                  <a:srgbClr val="00B050"/>
                </a:solidFill>
              </a:rPr>
              <a:t>.)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B050"/>
                </a:solidFill>
                <a:hlinkClick r:id="rId3"/>
              </a:rPr>
              <a:t>в</a:t>
            </a:r>
            <a:r>
              <a:rPr lang="en-US" b="1" dirty="0" err="1" smtClean="0">
                <a:solidFill>
                  <a:srgbClr val="00B050"/>
                </a:solidFill>
                <a:hlinkClick r:id="rId3"/>
              </a:rPr>
              <a:t>ogomolova</a:t>
            </a:r>
            <a:r>
              <a:rPr lang="ru-RU" b="1" dirty="0" smtClean="0">
                <a:solidFill>
                  <a:srgbClr val="00B050"/>
                </a:solidFill>
                <a:hlinkClick r:id="rId3"/>
              </a:rPr>
              <a:t>.52</a:t>
            </a:r>
            <a:r>
              <a:rPr lang="en-US" b="1" dirty="0" smtClean="0">
                <a:solidFill>
                  <a:srgbClr val="00B050"/>
                </a:solidFill>
                <a:hlinkClick r:id="rId3"/>
              </a:rPr>
              <a:t>@mail.ru</a:t>
            </a:r>
            <a:endParaRPr lang="ru-RU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(Богомолова Т.М.)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186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dirty="0" smtClean="0"/>
          </a:p>
          <a:p>
            <a:pPr marL="0" indent="0" algn="ctr">
              <a:buNone/>
            </a:pPr>
            <a:r>
              <a:rPr lang="ru-RU" b="1" dirty="0" smtClean="0"/>
              <a:t>ИНТЕРНАЦИОНАЛИЗАЦИЯ</a:t>
            </a:r>
            <a:r>
              <a:rPr lang="ru-RU" dirty="0" smtClean="0"/>
              <a:t> 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- процесс </a:t>
            </a:r>
            <a:r>
              <a:rPr lang="ru-RU" dirty="0"/>
              <a:t>включения различных международных аспектов в исследовательскую, преподавательскую, образовательную и административную деятельность организаций различного уровня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31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 smtClean="0"/>
              <a:t>Глобализация усилила </a:t>
            </a:r>
            <a:r>
              <a:rPr lang="ru-RU" b="1" dirty="0" smtClean="0"/>
              <a:t>КОНКУРЕНЦИЮ</a:t>
            </a:r>
            <a:r>
              <a:rPr lang="ru-RU" dirty="0" smtClean="0"/>
              <a:t> на рынке высшего образования и рынке труда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Конкуренция (от лат.) – соперничество.</a:t>
            </a:r>
          </a:p>
          <a:p>
            <a:pPr marL="0" indent="0">
              <a:buNone/>
            </a:pPr>
            <a:r>
              <a:rPr lang="ru-RU" dirty="0" smtClean="0"/>
              <a:t>Конкуренция – способ эффективного распределения ограниченных ресурсов общества.</a:t>
            </a:r>
          </a:p>
          <a:p>
            <a:pPr marL="0" indent="0">
              <a:buNone/>
            </a:pPr>
            <a:r>
              <a:rPr lang="ru-RU" dirty="0" smtClean="0"/>
              <a:t>Конкуренция – цивилизованная форма борьбы за выживание, сильнейший способ непрерывного стимулирования работников и трудовых коллективов.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94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Глобализация актуализировала такие качества образования, как его </a:t>
            </a:r>
            <a:r>
              <a:rPr lang="ru-RU" b="1" dirty="0" smtClean="0"/>
              <a:t>НЕПРЕРЫВНОСТЬ и ИНДИВИДУАЛИЗАЦИЯ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ru-RU" b="1" dirty="0" smtClean="0"/>
              <a:t>Непрерывность </a:t>
            </a:r>
            <a:r>
              <a:rPr lang="ru-RU" dirty="0"/>
              <a:t>предполагает многообразие и гибкость применяемых видов обучения, </a:t>
            </a:r>
            <a:r>
              <a:rPr lang="ru-RU" dirty="0" err="1" smtClean="0"/>
              <a:t>гуманизацию</a:t>
            </a:r>
            <a:r>
              <a:rPr lang="ru-RU" dirty="0"/>
              <a:t>, демократизацию и индивидуализацию.</a:t>
            </a:r>
          </a:p>
          <a:p>
            <a:pPr marL="0" indent="0">
              <a:buNone/>
            </a:pP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24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Индивидуализация</a:t>
            </a:r>
            <a:r>
              <a:rPr lang="ru-RU" dirty="0" smtClean="0"/>
              <a:t> образовательных программ задается выбором: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ru-RU" dirty="0" smtClean="0"/>
              <a:t>содержания образования</a:t>
            </a:r>
            <a:r>
              <a:rPr lang="ru-RU" dirty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преподавателя;</a:t>
            </a:r>
          </a:p>
          <a:p>
            <a:pPr marL="0" indent="0">
              <a:buNone/>
            </a:pPr>
            <a:r>
              <a:rPr lang="ru-RU" dirty="0" smtClean="0"/>
              <a:t>- форм и способов изучения содержания;</a:t>
            </a:r>
          </a:p>
          <a:p>
            <a:pPr>
              <a:buFontTx/>
              <a:buChar char="-"/>
            </a:pPr>
            <a:r>
              <a:rPr lang="ru-RU" dirty="0" smtClean="0"/>
              <a:t>последовательности изучения учебного материала (маршрута).</a:t>
            </a:r>
          </a:p>
          <a:p>
            <a:pPr>
              <a:buFontTx/>
              <a:buChar char="-"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Реформирование </a:t>
            </a:r>
            <a:r>
              <a:rPr lang="ru-RU" dirty="0"/>
              <a:t>вузовского </a:t>
            </a:r>
            <a:r>
              <a:rPr lang="ru-RU" dirty="0" smtClean="0"/>
              <a:t>образования</a:t>
            </a:r>
          </a:p>
          <a:p>
            <a:pPr marL="0" indent="0">
              <a:buNone/>
            </a:pPr>
            <a:r>
              <a:rPr lang="ru-RU" dirty="0" smtClean="0"/>
              <a:t> - </a:t>
            </a:r>
            <a:r>
              <a:rPr lang="ru-RU" dirty="0"/>
              <a:t>через внедрение </a:t>
            </a:r>
            <a:r>
              <a:rPr lang="ru-RU" b="1" dirty="0"/>
              <a:t>новых образовательных технологий</a:t>
            </a:r>
            <a:r>
              <a:rPr lang="ru-RU" dirty="0"/>
              <a:t>, обеспечивающих субъектную позицию всех участников образовательного </a:t>
            </a:r>
            <a:r>
              <a:rPr lang="ru-RU" dirty="0" smtClean="0"/>
              <a:t>процесса</a:t>
            </a:r>
            <a:r>
              <a:rPr lang="en-US" dirty="0"/>
              <a:t>.</a:t>
            </a: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163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Преимущества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Сетевая форма обеспечивает: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- конкурентоспособность вуза в борьбе за студентов и ресурсы для обеспечения образовательной деятельности;</a:t>
            </a:r>
          </a:p>
          <a:p>
            <a:pPr>
              <a:buFontTx/>
              <a:buChar char="-"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качество и гарантии качества образования;</a:t>
            </a:r>
          </a:p>
          <a:p>
            <a:pPr>
              <a:buFontTx/>
              <a:buChar char="-"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повышение престижа вуза;</a:t>
            </a:r>
          </a:p>
          <a:p>
            <a:pPr>
              <a:buFontTx/>
              <a:buChar char="-"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содействие образовательному сотрудничеству;</a:t>
            </a:r>
          </a:p>
          <a:p>
            <a:pPr>
              <a:buFontTx/>
              <a:buChar char="-"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укрепление интеллектуального и научно-технического потенциала.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111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Федеральный закон «Об образовании в Российской Федерации» (29.12.12 №273-ФЗ)</a:t>
            </a:r>
          </a:p>
          <a:p>
            <a:pPr marL="0" indent="0" algn="ctr">
              <a:buNone/>
            </a:pPr>
            <a:endParaRPr lang="ru-RU" dirty="0" smtClean="0"/>
          </a:p>
          <a:p>
            <a:r>
              <a:rPr lang="ru-RU" dirty="0" smtClean="0"/>
              <a:t>Постановление Правительства РФ «О лицензировании образовательной деятельности» (28.10.13 №966)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Постановление Правительства РФ «О государственной аккредитации образовательной деятельности»(18.11.13 №1039)</a:t>
            </a:r>
          </a:p>
          <a:p>
            <a:endParaRPr lang="en-US" dirty="0" smtClean="0"/>
          </a:p>
          <a:p>
            <a:r>
              <a:rPr lang="ru-RU" dirty="0" smtClean="0"/>
              <a:t>Постановление </a:t>
            </a:r>
            <a:r>
              <a:rPr lang="ru-RU" dirty="0"/>
              <a:t>Правительства </a:t>
            </a:r>
            <a:r>
              <a:rPr lang="ru-RU" dirty="0" smtClean="0"/>
              <a:t>РФ «</a:t>
            </a:r>
            <a:r>
              <a:rPr lang="ru-RU" dirty="0"/>
              <a:t>Об осуществлении мониторинга </a:t>
            </a:r>
            <a:r>
              <a:rPr lang="ru-RU" dirty="0" smtClean="0"/>
              <a:t>системы образования» (05.09.13 №662)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/>
              <a:t>Постановление </a:t>
            </a:r>
            <a:r>
              <a:rPr lang="ru-RU" dirty="0"/>
              <a:t>Правительства РФ </a:t>
            </a:r>
            <a:r>
              <a:rPr lang="ru-RU" dirty="0" smtClean="0"/>
              <a:t>«Правила установления … КЦП… для обучения …за счет бюджетных ассигнований федерального бюджета» (17.04.13 </a:t>
            </a:r>
            <a:r>
              <a:rPr lang="ru-RU" dirty="0"/>
              <a:t>№ </a:t>
            </a:r>
            <a:r>
              <a:rPr lang="ru-RU" dirty="0" smtClean="0"/>
              <a:t>350) </a:t>
            </a:r>
          </a:p>
          <a:p>
            <a:endParaRPr lang="ru-RU" dirty="0" smtClean="0"/>
          </a:p>
          <a:p>
            <a:r>
              <a:rPr lang="ru-RU" dirty="0" smtClean="0"/>
              <a:t>П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риказ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Минобрнауки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России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«Об утверждении Порядка проведения конкурса …» (15.07.13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№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560</a:t>
            </a:r>
            <a:r>
              <a:rPr lang="ru-RU" dirty="0" smtClean="0"/>
              <a:t>) -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Открытый публичный конкурс на распределение КЦП по магистерским программам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47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Ст. 13 ч.1 273-ФЗ «Об образовании в РФ»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/>
          <a:lstStyle/>
          <a:p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Образовательные </a:t>
            </a:r>
            <a:r>
              <a:rPr lang="ru-RU" dirty="0"/>
              <a:t>программы реализуются организацией, осуществляющей образовательную деятельность, как самостоятельно, так и </a:t>
            </a:r>
            <a:r>
              <a:rPr lang="ru-RU" b="1" dirty="0"/>
              <a:t>посредством сетевых форм </a:t>
            </a:r>
            <a:r>
              <a:rPr lang="ru-RU" dirty="0"/>
              <a:t>их реализации.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65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257</TotalTime>
  <Words>1106</Words>
  <Application>Microsoft Office PowerPoint</Application>
  <PresentationFormat>Экран (4:3)</PresentationFormat>
  <Paragraphs>141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Аспект</vt:lpstr>
      <vt:lpstr> Актуальность введения сетевых форм реализации основных образовательных программ</vt:lpstr>
      <vt:lpstr>Актуальность</vt:lpstr>
      <vt:lpstr>Актуальность</vt:lpstr>
      <vt:lpstr>Актуальность</vt:lpstr>
      <vt:lpstr>Актуальность</vt:lpstr>
      <vt:lpstr>Актуальность</vt:lpstr>
      <vt:lpstr>Преимущества</vt:lpstr>
      <vt:lpstr>Нормативная база</vt:lpstr>
      <vt:lpstr>Ст. 13 ч.1 273-ФЗ «Об образовании в РФ»</vt:lpstr>
      <vt:lpstr> Ст.15 ч.1 273-ФЗ «Об образовании в РФ»</vt:lpstr>
      <vt:lpstr>Ст.15 ч.1 273-ФЗ «Об образовании в РФ»</vt:lpstr>
      <vt:lpstr>Ст. 15 ч.2 273-ФЗ «Об образовании в РФ»</vt:lpstr>
      <vt:lpstr>Ст. 15 ч.3 273-ФЗ «Об образовании в РФ»</vt:lpstr>
      <vt:lpstr>Ст. 15 ч.3 273-ФЗ «Об образовании в РФ»</vt:lpstr>
      <vt:lpstr>Ст. 15 ч.3 273-ФЗ «Об образовании в РФ»</vt:lpstr>
      <vt:lpstr>Ст. 15 ч.3 273-ФЗ «Об образовании в РФ»</vt:lpstr>
      <vt:lpstr>Ст. 15 ч.3 273-ФЗ «Об образовании в РФ»</vt:lpstr>
      <vt:lpstr>Нормативная база</vt:lpstr>
      <vt:lpstr>Положение о лицензировании образовательной деятельности</vt:lpstr>
      <vt:lpstr>Положение о государственной аккредитации образовательной деятельности</vt:lpstr>
      <vt:lpstr>Правила осуществления мониторинга системы образования</vt:lpstr>
      <vt:lpstr>Постановление Правительства РФ от 17.04.13 № 350,  приказ Минобрнауки России от 15.07.13 №560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Актуальность введения сетевых форм реализации основных образовательных программ</dc:title>
  <dc:creator>Наталья Анатольевна Трубицына</dc:creator>
  <cp:lastModifiedBy>Наталья Анатольевна Трубицына</cp:lastModifiedBy>
  <cp:revision>48</cp:revision>
  <dcterms:created xsi:type="dcterms:W3CDTF">2013-12-09T04:57:43Z</dcterms:created>
  <dcterms:modified xsi:type="dcterms:W3CDTF">2013-12-18T05:06:47Z</dcterms:modified>
</cp:coreProperties>
</file>