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4"/>
  </p:notesMasterIdLst>
  <p:sldIdLst>
    <p:sldId id="256" r:id="rId2"/>
    <p:sldId id="257" r:id="rId3"/>
    <p:sldId id="258" r:id="rId4"/>
    <p:sldId id="267" r:id="rId5"/>
    <p:sldId id="268" r:id="rId6"/>
    <p:sldId id="269" r:id="rId7"/>
    <p:sldId id="270" r:id="rId8"/>
    <p:sldId id="272" r:id="rId9"/>
    <p:sldId id="271" r:id="rId10"/>
    <p:sldId id="260" r:id="rId11"/>
    <p:sldId id="261" r:id="rId12"/>
    <p:sldId id="266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34567" autoAdjust="0"/>
    <p:restoredTop sz="86409" autoAdjust="0"/>
  </p:normalViewPr>
  <p:slideViewPr>
    <p:cSldViewPr>
      <p:cViewPr>
        <p:scale>
          <a:sx n="96" d="100"/>
          <a:sy n="96" d="100"/>
        </p:scale>
        <p:origin x="-1651" y="211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1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39D970-CC01-4236-9CC3-24ACD95D5CE3}" type="datetimeFigureOut">
              <a:rPr lang="ru-RU" smtClean="0"/>
              <a:t>16.12.2013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F934DC-01BA-4094-8F85-20FF5702DC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80708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638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557C9974-C549-4895-8124-63421D0B720B}" type="slidenum">
              <a:rPr lang="ru-RU" smtClean="0">
                <a:latin typeface="Calibri" pitchFamily="34" charset="0"/>
              </a:rPr>
              <a:pPr eaLnBrk="1" hangingPunct="1"/>
              <a:t>4</a:t>
            </a:fld>
            <a:endParaRPr lang="ru-RU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741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4A23D6C5-DB56-4AE9-93E0-E595141FD4B2}" type="slidenum">
              <a:rPr lang="ru-RU" smtClean="0">
                <a:latin typeface="Calibri" pitchFamily="34" charset="0"/>
              </a:rPr>
              <a:pPr eaLnBrk="1" hangingPunct="1"/>
              <a:t>5</a:t>
            </a:fld>
            <a:endParaRPr lang="ru-RU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843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65E83718-D6F1-4C90-92EC-7BE9A1612842}" type="slidenum">
              <a:rPr lang="ru-RU" smtClean="0">
                <a:latin typeface="Calibri" pitchFamily="34" charset="0"/>
              </a:rPr>
              <a:pPr eaLnBrk="1" hangingPunct="1"/>
              <a:t>6</a:t>
            </a:fld>
            <a:endParaRPr lang="ru-RU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946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D9B4070D-A710-46C3-A3B7-19184E43DD33}" type="slidenum">
              <a:rPr lang="ru-RU" smtClean="0">
                <a:latin typeface="Calibri" pitchFamily="34" charset="0"/>
              </a:rPr>
              <a:pPr eaLnBrk="1" hangingPunct="1"/>
              <a:t>7</a:t>
            </a:fld>
            <a:endParaRPr lang="ru-RU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946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D9B4070D-A710-46C3-A3B7-19184E43DD33}" type="slidenum">
              <a:rPr lang="ru-RU" smtClean="0">
                <a:latin typeface="Calibri" pitchFamily="34" charset="0"/>
              </a:rPr>
              <a:pPr eaLnBrk="1" hangingPunct="1"/>
              <a:t>8</a:t>
            </a:fld>
            <a:endParaRPr lang="ru-RU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048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84318BBB-3821-461F-B28D-40EAF85787C2}" type="slidenum">
              <a:rPr lang="ru-RU" smtClean="0">
                <a:latin typeface="Calibri" pitchFamily="34" charset="0"/>
              </a:rPr>
              <a:pPr eaLnBrk="1" hangingPunct="1"/>
              <a:t>9</a:t>
            </a:fld>
            <a:endParaRPr lang="ru-RU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16.12.2013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16.12.2013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484784"/>
            <a:ext cx="8643998" cy="2585448"/>
          </a:xfrm>
        </p:spPr>
        <p:txBody>
          <a:bodyPr>
            <a:normAutofit/>
          </a:bodyPr>
          <a:lstStyle/>
          <a:p>
            <a:pPr algn="ctr"/>
            <a:r>
              <a:rPr lang="ru-RU" sz="4800" dirty="0" smtClean="0">
                <a:solidFill>
                  <a:schemeClr val="tx1"/>
                </a:solidFill>
              </a:rPr>
              <a:t>Основные этапы разработки и реализации совместных образовательных программ</a:t>
            </a:r>
            <a:endParaRPr lang="ru-RU" sz="4800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71538" y="4857760"/>
            <a:ext cx="7854696" cy="1752600"/>
          </a:xfrm>
        </p:spPr>
        <p:txBody>
          <a:bodyPr/>
          <a:lstStyle/>
          <a:p>
            <a:r>
              <a:rPr lang="ru-RU" dirty="0" err="1" smtClean="0"/>
              <a:t>Безносова</a:t>
            </a:r>
            <a:r>
              <a:rPr lang="ru-RU" dirty="0" smtClean="0"/>
              <a:t> М.И., начальник УМС УдГУ,</a:t>
            </a:r>
          </a:p>
          <a:p>
            <a:r>
              <a:rPr lang="ru-RU" dirty="0" smtClean="0"/>
              <a:t>декабрь, 2013г.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785794"/>
            <a:ext cx="8229600" cy="938962"/>
          </a:xfrm>
        </p:spPr>
        <p:txBody>
          <a:bodyPr>
            <a:noAutofit/>
          </a:bodyPr>
          <a:lstStyle/>
          <a:p>
            <a:pPr lvl="2" algn="ctr" rtl="0">
              <a:spcBef>
                <a:spcPct val="0"/>
              </a:spcBef>
            </a:pP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Общая система обеспечения</a:t>
            </a:r>
            <a:b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качества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1988840"/>
            <a:ext cx="7427168" cy="4389120"/>
          </a:xfrm>
        </p:spPr>
        <p:txBody>
          <a:bodyPr/>
          <a:lstStyle/>
          <a:p>
            <a:r>
              <a:rPr lang="en-US" b="1" dirty="0" smtClean="0"/>
              <a:t>ECTS</a:t>
            </a:r>
          </a:p>
          <a:p>
            <a:r>
              <a:rPr lang="ru-RU" b="1" dirty="0" smtClean="0"/>
              <a:t>Регулярный мониторинг (согласованные процедуры)</a:t>
            </a:r>
          </a:p>
          <a:p>
            <a:r>
              <a:rPr lang="ru-RU" b="1" dirty="0" smtClean="0"/>
              <a:t>Оценка (общие критерии)</a:t>
            </a:r>
          </a:p>
          <a:p>
            <a:r>
              <a:rPr lang="ru-RU" b="1" dirty="0" smtClean="0"/>
              <a:t>Аккредитация (на базе аккредитованных программ)</a:t>
            </a:r>
            <a:endParaRPr lang="ru-RU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785794"/>
            <a:ext cx="8229600" cy="84698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sz="5400" dirty="0" smtClean="0"/>
              <a:t> </a:t>
            </a:r>
            <a:r>
              <a:rPr lang="ru-RU" sz="3600" b="1" dirty="0" smtClean="0">
                <a:solidFill>
                  <a:schemeClr val="tx1"/>
                </a:solidFill>
              </a:rPr>
              <a:t>Десять «золотых правил»</a:t>
            </a:r>
            <a:br>
              <a:rPr lang="ru-RU" sz="3600" b="1" dirty="0" smtClean="0">
                <a:solidFill>
                  <a:schemeClr val="tx1"/>
                </a:solidFill>
              </a:rPr>
            </a:br>
            <a:r>
              <a:rPr lang="ru-RU" sz="3600" b="1" dirty="0" smtClean="0">
                <a:solidFill>
                  <a:schemeClr val="tx1"/>
                </a:solidFill>
              </a:rPr>
              <a:t>создания совместных программ</a:t>
            </a:r>
            <a:endParaRPr lang="ru-RU" sz="3600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72816"/>
            <a:ext cx="8543956" cy="5085184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Точно знать, зачем создается программа.</a:t>
            </a:r>
          </a:p>
          <a:p>
            <a:r>
              <a:rPr lang="ru-RU" dirty="0" smtClean="0"/>
              <a:t>Тщательно выбирать партнера.</a:t>
            </a:r>
          </a:p>
          <a:p>
            <a:r>
              <a:rPr lang="ru-RU" dirty="0" smtClean="0"/>
              <a:t>Совместно определять цели программы и результаты обучения студентов.</a:t>
            </a:r>
          </a:p>
          <a:p>
            <a:r>
              <a:rPr lang="ru-RU" dirty="0" smtClean="0"/>
              <a:t>Быть уверенным в поддержке всех коллег в университетах –</a:t>
            </a:r>
          </a:p>
          <a:p>
            <a:pPr>
              <a:buNone/>
            </a:pPr>
            <a:r>
              <a:rPr lang="ru-RU" dirty="0" smtClean="0"/>
              <a:t>партнерах, не только узкого академического круга.</a:t>
            </a:r>
          </a:p>
          <a:p>
            <a:r>
              <a:rPr lang="ru-RU" dirty="0" smtClean="0"/>
              <a:t>Обеспечить необходимый академический и административный потенциал.</a:t>
            </a:r>
          </a:p>
          <a:p>
            <a:r>
              <a:rPr lang="ru-RU" dirty="0" smtClean="0"/>
              <a:t>Обеспечить устойчивое финансирование.</a:t>
            </a:r>
          </a:p>
          <a:p>
            <a:r>
              <a:rPr lang="ru-RU" dirty="0" smtClean="0"/>
              <a:t>Обеспечить доступность и прозрачность информации о программе для студентов.</a:t>
            </a:r>
          </a:p>
          <a:p>
            <a:r>
              <a:rPr lang="ru-RU" dirty="0" smtClean="0"/>
              <a:t>Заранее организовать и спланировать совместную работу.</a:t>
            </a:r>
          </a:p>
          <a:p>
            <a:r>
              <a:rPr lang="ru-RU" dirty="0" smtClean="0"/>
              <a:t> Определить языковую политику.</a:t>
            </a:r>
          </a:p>
          <a:p>
            <a:r>
              <a:rPr lang="ru-RU" dirty="0" smtClean="0"/>
              <a:t>Определить сферы ответственности каждого из партнеров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95636" y="2708920"/>
            <a:ext cx="6408712" cy="2088232"/>
          </a:xfrm>
        </p:spPr>
        <p:txBody>
          <a:bodyPr/>
          <a:lstStyle/>
          <a:p>
            <a:pPr marL="0" indent="0" algn="ctr">
              <a:lnSpc>
                <a:spcPct val="150000"/>
              </a:lnSpc>
              <a:buNone/>
            </a:pPr>
            <a:r>
              <a:rPr lang="ru-RU" dirty="0" smtClean="0"/>
              <a:t>СПАСИБО ЗА ВНИМАНИЕ!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ru-RU" dirty="0" smtClean="0"/>
              <a:t>ВОПРОСЫ?</a:t>
            </a:r>
          </a:p>
          <a:p>
            <a:pPr marL="0" indent="0" algn="ctr">
              <a:lnSpc>
                <a:spcPct val="150000"/>
              </a:lnSpc>
              <a:buNone/>
            </a:pPr>
            <a:endParaRPr lang="ru-RU" dirty="0"/>
          </a:p>
          <a:p>
            <a:pPr marL="0" indent="0" algn="ctr">
              <a:lnSpc>
                <a:spcPct val="150000"/>
              </a:lnSpc>
              <a:buNone/>
            </a:pPr>
            <a:endParaRPr lang="ru-RU" dirty="0" smtClean="0"/>
          </a:p>
          <a:p>
            <a:pPr marL="0" indent="0" algn="ctr">
              <a:lnSpc>
                <a:spcPct val="150000"/>
              </a:lnSpc>
              <a:buNone/>
            </a:pPr>
            <a:endParaRPr lang="ru-RU" dirty="0"/>
          </a:p>
        </p:txBody>
      </p:sp>
      <p:pic>
        <p:nvPicPr>
          <p:cNvPr id="1026" name="Picture 2" descr="C:\Users\elv\Desktop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5013176"/>
            <a:ext cx="4464496" cy="15230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elv\Desktop\images (1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908720"/>
            <a:ext cx="2494134" cy="1656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105675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sz="4000" b="1" i="1" dirty="0" smtClean="0">
                <a:solidFill>
                  <a:schemeClr val="tx1"/>
                </a:solidFill>
              </a:rPr>
              <a:t>Критерии совместных </a:t>
            </a:r>
            <a:r>
              <a:rPr lang="en-US" sz="4000" b="1" i="1" dirty="0" smtClean="0">
                <a:solidFill>
                  <a:schemeClr val="tx1"/>
                </a:solidFill>
              </a:rPr>
              <a:t/>
            </a:r>
            <a:br>
              <a:rPr lang="en-US" sz="4000" b="1" i="1" dirty="0" smtClean="0">
                <a:solidFill>
                  <a:schemeClr val="tx1"/>
                </a:solidFill>
              </a:rPr>
            </a:br>
            <a:r>
              <a:rPr lang="ru-RU" sz="4000" b="1" i="1" dirty="0" smtClean="0">
                <a:solidFill>
                  <a:schemeClr val="tx1"/>
                </a:solidFill>
              </a:rPr>
              <a:t>образовательных </a:t>
            </a:r>
            <a:r>
              <a:rPr lang="ru-RU" sz="4000" b="1" i="1" dirty="0" smtClean="0">
                <a:solidFill>
                  <a:schemeClr val="tx1"/>
                </a:solidFill>
              </a:rPr>
              <a:t>программ</a:t>
            </a:r>
            <a:endParaRPr lang="ru-RU" sz="4000" b="1" i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407768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Совместная разработка и утверждение</a:t>
            </a:r>
          </a:p>
          <a:p>
            <a:pPr>
              <a:buNone/>
            </a:pPr>
            <a:r>
              <a:rPr lang="ru-RU" dirty="0" smtClean="0"/>
              <a:t>учебного плана</a:t>
            </a:r>
          </a:p>
          <a:p>
            <a:r>
              <a:rPr lang="ru-RU" dirty="0" smtClean="0"/>
              <a:t>Полное и автоматическое признание партнерами</a:t>
            </a:r>
          </a:p>
          <a:p>
            <a:pPr>
              <a:buNone/>
            </a:pPr>
            <a:r>
              <a:rPr lang="ru-RU" dirty="0" smtClean="0"/>
              <a:t>периодов обучения и экзаменов в другом вузе</a:t>
            </a:r>
          </a:p>
          <a:p>
            <a:r>
              <a:rPr lang="ru-RU" dirty="0" smtClean="0"/>
              <a:t>Преподаватели вуза преподают в партнерских вузах (мобильность, дистанционно)</a:t>
            </a:r>
          </a:p>
          <a:p>
            <a:r>
              <a:rPr lang="ru-RU" dirty="0" smtClean="0"/>
              <a:t>Студенты каждого вуза-участника осваивают часть</a:t>
            </a:r>
          </a:p>
          <a:p>
            <a:r>
              <a:rPr lang="ru-RU" dirty="0" smtClean="0"/>
              <a:t>Программы в другом вузе (мобильность)</a:t>
            </a:r>
          </a:p>
          <a:p>
            <a:r>
              <a:rPr lang="ru-RU" dirty="0" smtClean="0"/>
              <a:t>Формируются совместные приемные и</a:t>
            </a:r>
          </a:p>
          <a:p>
            <a:pPr>
              <a:buNone/>
            </a:pPr>
            <a:r>
              <a:rPr lang="ru-RU" dirty="0" smtClean="0"/>
              <a:t>экзаменационные комиссии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u-RU" sz="3600" b="1" i="1" dirty="0" smtClean="0"/>
              <a:t>Проектирование совместных</a:t>
            </a:r>
            <a:br>
              <a:rPr lang="ru-RU" sz="3600" b="1" i="1" dirty="0" smtClean="0"/>
            </a:br>
            <a:r>
              <a:rPr lang="ru-RU" sz="3600" b="1" i="1" dirty="0" smtClean="0"/>
              <a:t>программ</a:t>
            </a:r>
            <a:endParaRPr lang="ru-RU" sz="3600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844824"/>
            <a:ext cx="8640960" cy="4752528"/>
          </a:xfrm>
        </p:spPr>
        <p:txBody>
          <a:bodyPr>
            <a:normAutofit fontScale="92500" lnSpcReduction="20000"/>
          </a:bodyPr>
          <a:lstStyle/>
          <a:p>
            <a:r>
              <a:rPr lang="ru-RU" sz="2400" dirty="0" smtClean="0"/>
              <a:t>Тщательный анализ спроса на </a:t>
            </a:r>
            <a:r>
              <a:rPr lang="ru-RU" sz="2400" dirty="0" smtClean="0"/>
              <a:t>программу.</a:t>
            </a:r>
            <a:endParaRPr lang="ru-RU" sz="2400" dirty="0" smtClean="0"/>
          </a:p>
          <a:p>
            <a:r>
              <a:rPr lang="ru-RU" sz="2400" dirty="0" smtClean="0"/>
              <a:t>Тщательный подбор партнеров с учетом их роли в </a:t>
            </a:r>
            <a:r>
              <a:rPr lang="ru-RU" sz="2400" dirty="0" smtClean="0"/>
              <a:t>программе.</a:t>
            </a:r>
            <a:endParaRPr lang="ru-RU" sz="2400" dirty="0" smtClean="0"/>
          </a:p>
          <a:p>
            <a:r>
              <a:rPr lang="ru-RU" sz="2400" dirty="0" smtClean="0"/>
              <a:t>Четкое представление о процедурах  планирования, администрирования и источниках финансирования </a:t>
            </a:r>
            <a:r>
              <a:rPr lang="ru-RU" sz="2400" dirty="0" smtClean="0"/>
              <a:t>программы.</a:t>
            </a:r>
            <a:endParaRPr lang="ru-RU" sz="2400" dirty="0" smtClean="0"/>
          </a:p>
          <a:p>
            <a:r>
              <a:rPr lang="ru-RU" sz="2400" dirty="0" smtClean="0"/>
              <a:t>Наличие  времени, соответствующих компетенций у сотрудников и преподавателей, выделение координатора, который в т.ч. отвечает </a:t>
            </a:r>
            <a:r>
              <a:rPr lang="ru-RU" sz="2400" dirty="0" smtClean="0"/>
              <a:t>за:</a:t>
            </a:r>
            <a:endParaRPr lang="ru-RU" sz="2400" dirty="0" smtClean="0"/>
          </a:p>
          <a:p>
            <a:pPr>
              <a:buFontTx/>
              <a:buChar char="-"/>
            </a:pPr>
            <a:r>
              <a:rPr lang="ru-RU" sz="2400" dirty="0" smtClean="0"/>
              <a:t>набор студентов; </a:t>
            </a:r>
          </a:p>
          <a:p>
            <a:pPr>
              <a:buFontTx/>
              <a:buChar char="-"/>
            </a:pPr>
            <a:r>
              <a:rPr lang="ru-RU" sz="2400" dirty="0" smtClean="0"/>
              <a:t>оценку их языковых компетенций и мотивации; </a:t>
            </a:r>
          </a:p>
          <a:p>
            <a:pPr>
              <a:buFontTx/>
              <a:buChar char="-"/>
            </a:pPr>
            <a:r>
              <a:rPr lang="ru-RU" sz="2400" dirty="0" smtClean="0"/>
              <a:t>за текущее управление программой - совместно с партнерами; </a:t>
            </a:r>
          </a:p>
          <a:p>
            <a:pPr>
              <a:buFontTx/>
              <a:buChar char="-"/>
            </a:pPr>
            <a:r>
              <a:rPr lang="ru-RU" sz="2400" dirty="0" smtClean="0"/>
              <a:t>за мониторинг успеваемости и трудоустройство выпускников.</a:t>
            </a:r>
          </a:p>
          <a:p>
            <a:r>
              <a:rPr lang="ru-RU" sz="2400" dirty="0" smtClean="0"/>
              <a:t>Основа  программы- компетенции, результаты </a:t>
            </a:r>
            <a:r>
              <a:rPr lang="ru-RU" sz="2400" dirty="0" smtClean="0"/>
              <a:t>обучения.</a:t>
            </a:r>
            <a:endParaRPr lang="ru-RU" sz="2400" dirty="0" smtClean="0"/>
          </a:p>
          <a:p>
            <a:r>
              <a:rPr lang="ru-RU" sz="2400" dirty="0" smtClean="0"/>
              <a:t>Система обеспечения </a:t>
            </a:r>
            <a:r>
              <a:rPr lang="ru-RU" sz="2400" dirty="0" smtClean="0"/>
              <a:t>качества</a:t>
            </a:r>
            <a:r>
              <a:rPr lang="en-US" sz="2400" dirty="0"/>
              <a:t>.</a:t>
            </a:r>
            <a:endParaRPr lang="ru-RU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067" name="Rectangle 3"/>
          <p:cNvSpPr>
            <a:spLocks noGrp="1" noChangeArrowheads="1"/>
          </p:cNvSpPr>
          <p:nvPr>
            <p:ph type="title"/>
          </p:nvPr>
        </p:nvSpPr>
        <p:spPr>
          <a:xfrm>
            <a:off x="611560" y="620688"/>
            <a:ext cx="8280920" cy="720080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200" b="1" i="1" dirty="0" smtClean="0">
                <a:solidFill>
                  <a:schemeClr val="tx1"/>
                </a:solidFill>
                <a:latin typeface="Times New Roman" pitchFamily="18" charset="0"/>
              </a:rPr>
              <a:t>Совместные образовательные программы</a:t>
            </a:r>
            <a:endParaRPr lang="ru-RU" sz="3200" b="1" i="1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38915" name="Rectangle 2"/>
          <p:cNvSpPr>
            <a:spLocks noGrp="1" noChangeArrowheads="1"/>
          </p:cNvSpPr>
          <p:nvPr>
            <p:ph idx="1"/>
          </p:nvPr>
        </p:nvSpPr>
        <p:spPr>
          <a:xfrm>
            <a:off x="1331640" y="1628800"/>
            <a:ext cx="6572250" cy="500063"/>
          </a:xfrm>
        </p:spPr>
        <p:txBody>
          <a:bodyPr>
            <a:normAutofit/>
          </a:bodyPr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ru-RU" i="1" dirty="0" smtClean="0"/>
              <a:t>Разработка и реализация программы</a:t>
            </a:r>
            <a:r>
              <a:rPr lang="ru-RU" dirty="0" smtClean="0"/>
              <a:t>  </a:t>
            </a:r>
            <a:endParaRPr lang="en-US" dirty="0" smtClean="0"/>
          </a:p>
        </p:txBody>
      </p:sp>
      <p:sp>
        <p:nvSpPr>
          <p:cNvPr id="307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8286750" y="6357938"/>
            <a:ext cx="376238" cy="2571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2B024A3C-6462-476D-8CCA-4AAE724584ED}" type="slidenum">
              <a:rPr lang="ru-RU" sz="800" smtClean="0">
                <a:solidFill>
                  <a:srgbClr val="002060"/>
                </a:solidFill>
                <a:latin typeface="Century Schoolbook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ru-RU" sz="800" smtClean="0">
              <a:solidFill>
                <a:srgbClr val="002060"/>
              </a:solidFill>
              <a:latin typeface="Century Schoolbook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827584" y="3717032"/>
            <a:ext cx="2000250" cy="2143125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</a:rPr>
              <a:t>Идея,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</a:rPr>
              <a:t>намерения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</a:rPr>
              <a:t>двух университетов </a:t>
            </a: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1277888" y="2492896"/>
            <a:ext cx="6572250" cy="785813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marL="274320" indent="-274320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defRPr/>
            </a:pPr>
            <a:r>
              <a:rPr lang="ru-RU" sz="2400" dirty="0">
                <a:latin typeface="+mn-lt"/>
              </a:rPr>
              <a:t>        </a:t>
            </a:r>
            <a:r>
              <a:rPr lang="en-US" sz="2400" dirty="0">
                <a:latin typeface="+mn-lt"/>
              </a:rPr>
              <a:t>I			</a:t>
            </a:r>
            <a:r>
              <a:rPr lang="ru-RU" sz="2400" dirty="0">
                <a:latin typeface="+mn-lt"/>
              </a:rPr>
              <a:t> </a:t>
            </a:r>
            <a:r>
              <a:rPr lang="en-US" sz="2400" dirty="0">
                <a:latin typeface="+mn-lt"/>
              </a:rPr>
              <a:t>II		</a:t>
            </a:r>
            <a:r>
              <a:rPr lang="ru-RU" sz="2400" dirty="0">
                <a:latin typeface="+mn-lt"/>
              </a:rPr>
              <a:t>           </a:t>
            </a:r>
            <a:r>
              <a:rPr lang="en-US" sz="2400" dirty="0">
                <a:latin typeface="+mn-lt"/>
              </a:rPr>
              <a:t>III</a:t>
            </a:r>
          </a:p>
          <a:p>
            <a:pPr marL="274320" indent="-274320" algn="just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defRPr/>
            </a:pPr>
            <a:r>
              <a:rPr lang="en-US" sz="2400" dirty="0">
                <a:latin typeface="+mn-lt"/>
              </a:rPr>
              <a:t>      </a:t>
            </a:r>
            <a:r>
              <a:rPr lang="ru-RU" sz="2400" dirty="0">
                <a:latin typeface="+mn-lt"/>
              </a:rPr>
              <a:t>этап  	             этап 		         </a:t>
            </a:r>
            <a:r>
              <a:rPr lang="ru-RU" sz="2400" dirty="0" err="1">
                <a:latin typeface="+mn-lt"/>
              </a:rPr>
              <a:t>этап</a:t>
            </a:r>
            <a:endParaRPr lang="en-US" sz="2400" dirty="0">
              <a:latin typeface="+mn-lt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635896" y="3717031"/>
            <a:ext cx="2000250" cy="2143125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</a:rPr>
              <a:t>Согласование совместной программы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6228184" y="3717032"/>
            <a:ext cx="2000250" cy="2143125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</a:rPr>
              <a:t>Обучение студентов  </a:t>
            </a:r>
          </a:p>
        </p:txBody>
      </p:sp>
    </p:spTree>
    <p:extLst>
      <p:ext uri="{BB962C8B-B14F-4D97-AF65-F5344CB8AC3E}">
        <p14:creationId xmlns:p14="http://schemas.microsoft.com/office/powerpoint/2010/main" val="2955911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2"/>
          <p:cNvSpPr>
            <a:spLocks noGrp="1" noChangeArrowheads="1"/>
          </p:cNvSpPr>
          <p:nvPr>
            <p:ph idx="1"/>
          </p:nvPr>
        </p:nvSpPr>
        <p:spPr>
          <a:xfrm>
            <a:off x="1475656" y="1700808"/>
            <a:ext cx="6572250" cy="500063"/>
          </a:xfrm>
        </p:spPr>
        <p:txBody>
          <a:bodyPr>
            <a:normAutofit/>
          </a:bodyPr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ru-RU" i="1" dirty="0" smtClean="0"/>
              <a:t>Разработка и реализация программы</a:t>
            </a:r>
            <a:r>
              <a:rPr lang="ru-RU" dirty="0" smtClean="0"/>
              <a:t>  </a:t>
            </a:r>
            <a:endParaRPr lang="en-US" dirty="0" smtClean="0"/>
          </a:p>
        </p:txBody>
      </p:sp>
      <p:sp>
        <p:nvSpPr>
          <p:cNvPr id="4099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8286750" y="6357938"/>
            <a:ext cx="376238" cy="2571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81ED18F6-E86E-454D-8F6B-6DA7F7BB1043}" type="slidenum">
              <a:rPr lang="ru-RU" sz="800" smtClean="0">
                <a:solidFill>
                  <a:srgbClr val="002060"/>
                </a:solidFill>
                <a:latin typeface="Century Schoolbook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ru-RU" sz="800" smtClean="0">
              <a:solidFill>
                <a:srgbClr val="002060"/>
              </a:solidFill>
              <a:latin typeface="Century Schoolbook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83568" y="3933055"/>
            <a:ext cx="2305050" cy="2520281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</a:rPr>
              <a:t>Рамочный договор (меморандум) о сотрудничестве между университетами 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3421894" y="3948796"/>
            <a:ext cx="2432050" cy="250454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</a:rPr>
              <a:t>Договор о совместной разработке и реализации 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ru-RU" b="1" dirty="0">
                <a:solidFill>
                  <a:schemeClr val="tx1"/>
                </a:solidFill>
              </a:rPr>
              <a:t>СОП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2097589" y="2492896"/>
            <a:ext cx="5214937" cy="114300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 </a:t>
            </a:r>
            <a:r>
              <a:rPr lang="ru-RU" b="1" dirty="0" smtClean="0">
                <a:solidFill>
                  <a:schemeClr val="tx1"/>
                </a:solidFill>
              </a:rPr>
              <a:t>Порядок разработки </a:t>
            </a:r>
            <a:r>
              <a:rPr lang="ru-RU" b="1" dirty="0">
                <a:solidFill>
                  <a:schemeClr val="tx1"/>
                </a:solidFill>
              </a:rPr>
              <a:t>и реализации СОП </a:t>
            </a:r>
            <a:endParaRPr lang="ru-RU" b="1" dirty="0" smtClean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tx1"/>
                </a:solidFill>
              </a:rPr>
              <a:t>в </a:t>
            </a:r>
            <a:r>
              <a:rPr lang="ru-RU" b="1" dirty="0">
                <a:solidFill>
                  <a:schemeClr val="tx1"/>
                </a:solidFill>
              </a:rPr>
              <a:t>ФГБОУ ВПО «УдГУ»  </a:t>
            </a:r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 bwMode="auto">
          <a:xfrm>
            <a:off x="1214885" y="620688"/>
            <a:ext cx="7356189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normAutofit fontScale="90000"/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ru-RU" sz="3200" b="1" i="1" dirty="0" smtClean="0">
                <a:latin typeface="Times New Roman" pitchFamily="18" charset="0"/>
              </a:rPr>
              <a:t>Совместные образовательные программы</a:t>
            </a:r>
            <a:endParaRPr lang="ru-RU" sz="3200" b="1" i="1" dirty="0">
              <a:latin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084168" y="3948796"/>
            <a:ext cx="2808312" cy="250454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274320" indent="-274320" algn="ctr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defRPr/>
            </a:pPr>
            <a:r>
              <a:rPr lang="ru-RU" b="1" dirty="0">
                <a:solidFill>
                  <a:schemeClr val="tx1"/>
                </a:solidFill>
              </a:rPr>
              <a:t>Договор об оказании дополнительных образовательных услуг на обучение по </a:t>
            </a:r>
            <a:r>
              <a:rPr lang="ru-RU" b="1" dirty="0" smtClean="0">
                <a:solidFill>
                  <a:schemeClr val="tx1"/>
                </a:solidFill>
              </a:rPr>
              <a:t>СОП (между </a:t>
            </a:r>
            <a:r>
              <a:rPr lang="ru-RU" b="1" dirty="0">
                <a:solidFill>
                  <a:schemeClr val="tx1"/>
                </a:solidFill>
              </a:rPr>
              <a:t>УдГУ и студентом)  </a:t>
            </a:r>
            <a:endParaRPr lang="ru-RU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44440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Rectangle 2"/>
          <p:cNvSpPr>
            <a:spLocks noGrp="1" noChangeArrowheads="1"/>
          </p:cNvSpPr>
          <p:nvPr>
            <p:ph idx="1"/>
          </p:nvPr>
        </p:nvSpPr>
        <p:spPr>
          <a:xfrm>
            <a:off x="391319" y="1988840"/>
            <a:ext cx="6572250" cy="500062"/>
          </a:xfrm>
        </p:spPr>
        <p:txBody>
          <a:bodyPr>
            <a:normAutofit fontScale="92500"/>
          </a:bodyPr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b="1" dirty="0" smtClean="0"/>
              <a:t>I </a:t>
            </a:r>
            <a:r>
              <a:rPr lang="ru-RU" b="1" dirty="0" smtClean="0"/>
              <a:t>этап: </a:t>
            </a:r>
            <a:r>
              <a:rPr lang="ru-RU" b="1" i="1" dirty="0" smtClean="0"/>
              <a:t>Идея, намерения университетов  </a:t>
            </a:r>
            <a:endParaRPr lang="en-US" b="1" i="1" dirty="0" smtClean="0"/>
          </a:p>
        </p:txBody>
      </p:sp>
      <p:sp>
        <p:nvSpPr>
          <p:cNvPr id="5123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8286750" y="6357938"/>
            <a:ext cx="376238" cy="2571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D3DD849E-1121-4976-9578-7247CFED8945}" type="slidenum">
              <a:rPr lang="ru-RU" sz="800" smtClean="0">
                <a:solidFill>
                  <a:srgbClr val="002060"/>
                </a:solidFill>
                <a:latin typeface="Century Schoolbook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ru-RU" sz="800" smtClean="0">
              <a:solidFill>
                <a:srgbClr val="002060"/>
              </a:solidFill>
              <a:latin typeface="Century Schoolbook"/>
            </a:endParaRPr>
          </a:p>
        </p:txBody>
      </p:sp>
      <p:sp>
        <p:nvSpPr>
          <p:cNvPr id="13" name="Содержимое 3"/>
          <p:cNvSpPr txBox="1">
            <a:spLocks/>
          </p:cNvSpPr>
          <p:nvPr/>
        </p:nvSpPr>
        <p:spPr>
          <a:xfrm>
            <a:off x="323528" y="3284984"/>
            <a:ext cx="3929062" cy="228600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marL="274320" indent="-274320" algn="ctr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Arial" charset="0"/>
              <a:buNone/>
              <a:defRPr/>
            </a:pPr>
            <a:r>
              <a:rPr lang="ru-RU" sz="2000" b="1" dirty="0">
                <a:solidFill>
                  <a:schemeClr val="tx1"/>
                </a:solidFill>
              </a:rPr>
              <a:t>Рамочный </a:t>
            </a:r>
            <a:endParaRPr lang="en-US" sz="2000" b="1" dirty="0">
              <a:solidFill>
                <a:schemeClr val="tx1"/>
              </a:solidFill>
            </a:endParaRPr>
          </a:p>
          <a:p>
            <a:pPr marL="274320" indent="-274320" algn="ctr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Arial" charset="0"/>
              <a:buNone/>
              <a:defRPr/>
            </a:pPr>
            <a:r>
              <a:rPr lang="ru-RU" sz="2000" b="1" dirty="0">
                <a:solidFill>
                  <a:schemeClr val="tx1"/>
                </a:solidFill>
              </a:rPr>
              <a:t>договор о сотрудничестве</a:t>
            </a:r>
            <a:endParaRPr lang="en-US" sz="2000" b="1" dirty="0">
              <a:solidFill>
                <a:schemeClr val="tx1"/>
              </a:solidFill>
            </a:endParaRPr>
          </a:p>
          <a:p>
            <a:pPr marL="274320" indent="-274320" algn="ctr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Arial" charset="0"/>
              <a:buNone/>
              <a:defRPr/>
            </a:pPr>
            <a:r>
              <a:rPr lang="ru-RU" sz="2000" b="1" dirty="0">
                <a:solidFill>
                  <a:schemeClr val="tx1"/>
                </a:solidFill>
              </a:rPr>
              <a:t> между университетами</a:t>
            </a:r>
            <a:r>
              <a:rPr lang="ru-RU" sz="2000" b="1" dirty="0"/>
              <a:t> </a:t>
            </a:r>
          </a:p>
        </p:txBody>
      </p:sp>
      <p:sp>
        <p:nvSpPr>
          <p:cNvPr id="14" name="Содержимое 3"/>
          <p:cNvSpPr txBox="1">
            <a:spLocks/>
          </p:cNvSpPr>
          <p:nvPr/>
        </p:nvSpPr>
        <p:spPr bwMode="auto">
          <a:xfrm>
            <a:off x="4981575" y="2852936"/>
            <a:ext cx="3963988" cy="2857500"/>
          </a:xfrm>
          <a:prstGeom prst="rect">
            <a:avLst/>
          </a:prstGeom>
          <a:solidFill>
            <a:schemeClr val="bg2"/>
          </a:solidFill>
          <a:ln w="25400" cap="flat" cmpd="sng" algn="ctr">
            <a:solidFill>
              <a:schemeClr val="bg2"/>
            </a:solidFill>
            <a:prstDash val="solid"/>
            <a:miter lim="800000"/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42900" indent="-342900" eaLnBrk="0" fontAlgn="auto" hangingPunct="0">
              <a:spcBef>
                <a:spcPct val="20000"/>
              </a:spcBef>
              <a:spcAft>
                <a:spcPts val="0"/>
              </a:spcAft>
              <a:defRPr/>
            </a:pPr>
            <a:r>
              <a:rPr lang="ru-RU" sz="3200" dirty="0">
                <a:solidFill>
                  <a:schemeClr val="tx1"/>
                </a:solidFill>
              </a:rPr>
              <a:t>   </a:t>
            </a:r>
          </a:p>
          <a:p>
            <a:pPr marL="342900" indent="-342900" eaLnBrk="0" fontAlgn="auto" hangingPunct="0">
              <a:spcBef>
                <a:spcPct val="20000"/>
              </a:spcBef>
              <a:spcAft>
                <a:spcPts val="0"/>
              </a:spcAft>
              <a:buFont typeface="Arial" charset="0"/>
              <a:buChar char="•"/>
              <a:defRPr/>
            </a:pPr>
            <a:r>
              <a:rPr lang="ru-RU" b="1" dirty="0">
                <a:solidFill>
                  <a:schemeClr val="tx1"/>
                </a:solidFill>
              </a:rPr>
              <a:t>Общие характеристики</a:t>
            </a:r>
            <a:endParaRPr lang="en-US" b="1" dirty="0">
              <a:solidFill>
                <a:schemeClr val="tx1"/>
              </a:solidFill>
            </a:endParaRPr>
          </a:p>
          <a:p>
            <a:pPr marL="342900" indent="-342900" eaLnBrk="0" fontAlgn="auto" hangingPunct="0">
              <a:spcBef>
                <a:spcPct val="20000"/>
              </a:spcBef>
              <a:spcAft>
                <a:spcPts val="0"/>
              </a:spcAft>
              <a:buFont typeface="Arial" charset="0"/>
              <a:buChar char="•"/>
              <a:defRPr/>
            </a:pPr>
            <a:r>
              <a:rPr lang="ru-RU" b="1" dirty="0">
                <a:solidFill>
                  <a:schemeClr val="tx1"/>
                </a:solidFill>
              </a:rPr>
              <a:t>Области сотрудничества</a:t>
            </a:r>
          </a:p>
          <a:p>
            <a:pPr marL="342900" indent="-342900" eaLnBrk="0" fontAlgn="auto" hangingPunct="0">
              <a:spcBef>
                <a:spcPct val="20000"/>
              </a:spcBef>
              <a:spcAft>
                <a:spcPts val="0"/>
              </a:spcAft>
              <a:buFont typeface="Arial" charset="0"/>
              <a:buChar char="•"/>
              <a:defRPr/>
            </a:pPr>
            <a:r>
              <a:rPr lang="ru-RU" b="1" dirty="0">
                <a:solidFill>
                  <a:schemeClr val="tx1"/>
                </a:solidFill>
              </a:rPr>
              <a:t>Виды сотрудничества</a:t>
            </a:r>
          </a:p>
          <a:p>
            <a:pPr marL="342900" indent="-342900" eaLnBrk="0" fontAlgn="auto" hangingPunct="0">
              <a:spcBef>
                <a:spcPct val="20000"/>
              </a:spcBef>
              <a:spcAft>
                <a:spcPts val="0"/>
              </a:spcAft>
              <a:buFont typeface="Arial" charset="0"/>
              <a:buChar char="•"/>
              <a:defRPr/>
            </a:pPr>
            <a:r>
              <a:rPr lang="ru-RU" b="1" dirty="0">
                <a:solidFill>
                  <a:schemeClr val="tx1"/>
                </a:solidFill>
              </a:rPr>
              <a:t>Совместные проекты</a:t>
            </a:r>
          </a:p>
          <a:p>
            <a:pPr marL="342900" indent="-342900" eaLnBrk="0" fontAlgn="auto" hangingPunct="0">
              <a:spcBef>
                <a:spcPct val="20000"/>
              </a:spcBef>
              <a:spcAft>
                <a:spcPts val="0"/>
              </a:spcAft>
              <a:buFont typeface="Arial" charset="0"/>
              <a:buChar char="•"/>
              <a:defRPr/>
            </a:pPr>
            <a:r>
              <a:rPr lang="ru-RU" b="1" dirty="0">
                <a:solidFill>
                  <a:schemeClr val="tx1"/>
                </a:solidFill>
              </a:rPr>
              <a:t>Финансирование</a:t>
            </a:r>
          </a:p>
          <a:p>
            <a:pPr marL="342900" indent="-342900" eaLnBrk="0" fontAlgn="auto" hangingPunct="0">
              <a:spcBef>
                <a:spcPct val="20000"/>
              </a:spcBef>
              <a:spcAft>
                <a:spcPts val="0"/>
              </a:spcAft>
              <a:buFont typeface="Arial" charset="0"/>
              <a:buChar char="•"/>
              <a:defRPr/>
            </a:pPr>
            <a:r>
              <a:rPr lang="ru-RU" b="1" dirty="0">
                <a:solidFill>
                  <a:schemeClr val="tx1"/>
                </a:solidFill>
              </a:rPr>
              <a:t>Координаторы</a:t>
            </a:r>
          </a:p>
          <a:p>
            <a:pPr marL="342900" indent="-342900" eaLnBrk="0" fontAlgn="auto" hangingPunct="0">
              <a:spcBef>
                <a:spcPct val="20000"/>
              </a:spcBef>
              <a:spcAft>
                <a:spcPts val="0"/>
              </a:spcAft>
              <a:defRPr/>
            </a:pPr>
            <a:endParaRPr lang="ru-RU" dirty="0">
              <a:solidFill>
                <a:schemeClr val="tx1"/>
              </a:solidFill>
            </a:endParaRPr>
          </a:p>
          <a:p>
            <a:pPr marL="342900" indent="-342900" algn="just" eaLnBrk="0" fontAlgn="auto" hangingPunct="0">
              <a:spcBef>
                <a:spcPct val="20000"/>
              </a:spcBef>
              <a:spcAft>
                <a:spcPts val="0"/>
              </a:spcAft>
              <a:defRPr/>
            </a:pP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1187624" y="620688"/>
            <a:ext cx="7345114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normAutofit fontScale="90000"/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ru-RU" sz="3200" b="1" i="1" dirty="0" smtClean="0">
                <a:latin typeface="Times New Roman" pitchFamily="18" charset="0"/>
              </a:rPr>
              <a:t>Совместные образовательные программы</a:t>
            </a:r>
            <a:endParaRPr lang="ru-RU" sz="3200" b="1" i="1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30092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Rectangle 2"/>
          <p:cNvSpPr>
            <a:spLocks noGrp="1" noChangeArrowheads="1"/>
          </p:cNvSpPr>
          <p:nvPr>
            <p:ph idx="1"/>
          </p:nvPr>
        </p:nvSpPr>
        <p:spPr>
          <a:xfrm>
            <a:off x="323528" y="1412776"/>
            <a:ext cx="6572250" cy="500063"/>
          </a:xfrm>
        </p:spPr>
        <p:txBody>
          <a:bodyPr>
            <a:normAutofit/>
          </a:bodyPr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b="1" dirty="0" smtClean="0"/>
              <a:t>II </a:t>
            </a:r>
            <a:r>
              <a:rPr lang="ru-RU" b="1" dirty="0" smtClean="0"/>
              <a:t>этап: </a:t>
            </a:r>
            <a:r>
              <a:rPr lang="ru-RU" b="1" i="1" dirty="0" smtClean="0"/>
              <a:t>Разработка </a:t>
            </a:r>
            <a:r>
              <a:rPr lang="ru-RU" b="1" i="1" dirty="0" smtClean="0"/>
              <a:t>программы (1)  </a:t>
            </a:r>
            <a:endParaRPr lang="en-US" b="1" i="1" dirty="0" smtClean="0"/>
          </a:p>
        </p:txBody>
      </p:sp>
      <p:sp>
        <p:nvSpPr>
          <p:cNvPr id="6147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8286750" y="6357938"/>
            <a:ext cx="376238" cy="2571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79364673-FED1-4DF7-9874-CC9CE33C7BDD}" type="slidenum">
              <a:rPr lang="ru-RU" sz="800" smtClean="0">
                <a:solidFill>
                  <a:srgbClr val="002060"/>
                </a:solidFill>
                <a:latin typeface="Century Schoolbook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ru-RU" sz="800" smtClean="0">
              <a:solidFill>
                <a:srgbClr val="002060"/>
              </a:solidFill>
              <a:latin typeface="Century Schoolbook"/>
            </a:endParaRPr>
          </a:p>
        </p:txBody>
      </p:sp>
      <p:sp>
        <p:nvSpPr>
          <p:cNvPr id="8" name="Содержимое 3"/>
          <p:cNvSpPr txBox="1">
            <a:spLocks/>
          </p:cNvSpPr>
          <p:nvPr/>
        </p:nvSpPr>
        <p:spPr>
          <a:xfrm>
            <a:off x="179388" y="2852936"/>
            <a:ext cx="3240484" cy="257175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marL="274320" indent="-274320" algn="ctr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Arial" charset="0"/>
              <a:buNone/>
              <a:defRPr/>
            </a:pPr>
            <a:r>
              <a:rPr lang="ru-RU" sz="2000" kern="900" dirty="0">
                <a:solidFill>
                  <a:schemeClr val="tx1"/>
                </a:solidFill>
              </a:rPr>
              <a:t>Договор </a:t>
            </a:r>
            <a:endParaRPr lang="en-US" sz="2000" kern="900" dirty="0">
              <a:solidFill>
                <a:schemeClr val="tx1"/>
              </a:solidFill>
            </a:endParaRPr>
          </a:p>
          <a:p>
            <a:pPr marL="274320" indent="-274320" algn="ctr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Arial" charset="0"/>
              <a:buNone/>
              <a:defRPr/>
            </a:pPr>
            <a:r>
              <a:rPr lang="ru-RU" sz="2000" kern="900" dirty="0">
                <a:solidFill>
                  <a:schemeClr val="tx1"/>
                </a:solidFill>
              </a:rPr>
              <a:t>о совместной разработке</a:t>
            </a:r>
            <a:endParaRPr lang="en-US" sz="2000" kern="900" dirty="0">
              <a:solidFill>
                <a:schemeClr val="tx1"/>
              </a:solidFill>
            </a:endParaRPr>
          </a:p>
          <a:p>
            <a:pPr marL="274320" indent="-274320" algn="ctr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Arial" charset="0"/>
              <a:buNone/>
              <a:defRPr/>
            </a:pPr>
            <a:r>
              <a:rPr lang="ru-RU" sz="2000" kern="900" dirty="0">
                <a:solidFill>
                  <a:schemeClr val="tx1"/>
                </a:solidFill>
              </a:rPr>
              <a:t> и</a:t>
            </a:r>
            <a:endParaRPr lang="en-US" sz="2000" kern="900" dirty="0">
              <a:solidFill>
                <a:schemeClr val="tx1"/>
              </a:solidFill>
            </a:endParaRPr>
          </a:p>
          <a:p>
            <a:pPr marL="274320" indent="-274320" algn="ctr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Arial" charset="0"/>
              <a:buNone/>
              <a:defRPr/>
            </a:pPr>
            <a:r>
              <a:rPr lang="ru-RU" sz="2000" kern="900" dirty="0">
                <a:solidFill>
                  <a:schemeClr val="tx1"/>
                </a:solidFill>
              </a:rPr>
              <a:t> реализации СОП</a:t>
            </a:r>
          </a:p>
        </p:txBody>
      </p:sp>
      <p:sp>
        <p:nvSpPr>
          <p:cNvPr id="9" name="Содержимое 3"/>
          <p:cNvSpPr txBox="1">
            <a:spLocks/>
          </p:cNvSpPr>
          <p:nvPr/>
        </p:nvSpPr>
        <p:spPr bwMode="auto">
          <a:xfrm>
            <a:off x="3807782" y="2132856"/>
            <a:ext cx="5013869" cy="4608512"/>
          </a:xfrm>
          <a:prstGeom prst="rect">
            <a:avLst/>
          </a:prstGeom>
          <a:solidFill>
            <a:schemeClr val="bg2"/>
          </a:solidFill>
          <a:ln w="25400" cap="flat" cmpd="sng" algn="ctr">
            <a:solidFill>
              <a:schemeClr val="bg2"/>
            </a:solidFill>
            <a:prstDash val="solid"/>
            <a:miter lim="800000"/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42900" indent="-342900" eaLnBrk="0" fontAlgn="auto" hangingPunct="0">
              <a:spcBef>
                <a:spcPct val="20000"/>
              </a:spcBef>
              <a:spcAft>
                <a:spcPts val="0"/>
              </a:spcAft>
              <a:defRPr/>
            </a:pPr>
            <a:r>
              <a:rPr lang="ru-RU" sz="3200" dirty="0" smtClean="0">
                <a:solidFill>
                  <a:schemeClr val="tx1"/>
                </a:solidFill>
              </a:rPr>
              <a:t>   </a:t>
            </a:r>
          </a:p>
          <a:p>
            <a:pPr marL="342900" indent="-342900" eaLnBrk="0" fontAlgn="auto" hangingPunct="0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Вид</a:t>
            </a:r>
            <a:r>
              <a:rPr lang="ru-RU" dirty="0"/>
              <a:t>, </a:t>
            </a:r>
            <a:r>
              <a:rPr lang="ru-RU" dirty="0" smtClean="0"/>
              <a:t>уровень и (или) направленность СОП</a:t>
            </a:r>
            <a:endParaRPr lang="ru-RU" dirty="0">
              <a:solidFill>
                <a:schemeClr val="tx1"/>
              </a:solidFill>
            </a:endParaRPr>
          </a:p>
          <a:p>
            <a:pPr marL="342900" indent="-342900" eaLnBrk="0" hangingPunct="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ru-RU" dirty="0"/>
              <a:t>Содержание и структура </a:t>
            </a:r>
            <a:r>
              <a:rPr lang="ru-RU" dirty="0" smtClean="0"/>
              <a:t>СОП </a:t>
            </a:r>
            <a:r>
              <a:rPr lang="ru-RU" sz="1600" i="1" dirty="0" smtClean="0"/>
              <a:t>(учебный </a:t>
            </a:r>
            <a:r>
              <a:rPr lang="ru-RU" sz="1600" i="1" dirty="0"/>
              <a:t>план, продолжительность обучения, название, объем и программы изучаемых дисциплин, требования к выпускникам);</a:t>
            </a:r>
          </a:p>
          <a:p>
            <a:pPr marL="342900" indent="-342900" eaLnBrk="0" fontAlgn="auto" hangingPunct="0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>
                <a:solidFill>
                  <a:schemeClr val="tx1"/>
                </a:solidFill>
              </a:rPr>
              <a:t>Присуждаемые степени </a:t>
            </a:r>
            <a:r>
              <a:rPr lang="ru-RU" sz="1600" i="1" dirty="0" smtClean="0">
                <a:solidFill>
                  <a:schemeClr val="tx1"/>
                </a:solidFill>
              </a:rPr>
              <a:t>(</a:t>
            </a:r>
            <a:r>
              <a:rPr lang="ru-RU" sz="1600" i="1" dirty="0" smtClean="0"/>
              <a:t>два национальных диплома, дополнительные сертификаты, созданные партнерами, ЕПД</a:t>
            </a:r>
            <a:r>
              <a:rPr lang="ru-RU" sz="1600" i="1" dirty="0" smtClean="0">
                <a:solidFill>
                  <a:schemeClr val="tx1"/>
                </a:solidFill>
              </a:rPr>
              <a:t>)</a:t>
            </a:r>
          </a:p>
          <a:p>
            <a:pPr marL="342900" indent="-342900" eaLnBrk="0" fontAlgn="auto" hangingPunct="0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>
                <a:solidFill>
                  <a:schemeClr val="tx1"/>
                </a:solidFill>
              </a:rPr>
              <a:t>Порядок и сроки разработки, утверждения </a:t>
            </a:r>
            <a:r>
              <a:rPr lang="ru-RU" dirty="0">
                <a:solidFill>
                  <a:schemeClr val="tx1"/>
                </a:solidFill>
              </a:rPr>
              <a:t>и реализации </a:t>
            </a:r>
            <a:r>
              <a:rPr lang="ru-RU" dirty="0" smtClean="0">
                <a:solidFill>
                  <a:schemeClr val="tx1"/>
                </a:solidFill>
              </a:rPr>
              <a:t>СОП </a:t>
            </a:r>
            <a:r>
              <a:rPr lang="ru-RU" sz="1600" i="1" dirty="0" smtClean="0">
                <a:solidFill>
                  <a:schemeClr val="tx1"/>
                </a:solidFill>
              </a:rPr>
              <a:t>(Приложение: план работы)</a:t>
            </a:r>
          </a:p>
          <a:p>
            <a:pPr marL="342900" indent="-342900" eaLnBrk="0" fontAlgn="auto" hangingPunct="0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>
                <a:solidFill>
                  <a:schemeClr val="tx1"/>
                </a:solidFill>
              </a:rPr>
              <a:t>Координаторы программы</a:t>
            </a:r>
          </a:p>
          <a:p>
            <a:pPr marL="342900" indent="-342900" eaLnBrk="0" fontAlgn="auto" hangingPunct="0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>
                <a:solidFill>
                  <a:schemeClr val="tx1"/>
                </a:solidFill>
              </a:rPr>
              <a:t>ВКР</a:t>
            </a:r>
          </a:p>
          <a:p>
            <a:pPr marL="342900" indent="-342900" eaLnBrk="0" hangingPunct="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ru-RU" dirty="0" smtClean="0">
                <a:solidFill>
                  <a:schemeClr val="tx1"/>
                </a:solidFill>
              </a:rPr>
              <a:t>Условия </a:t>
            </a:r>
            <a:r>
              <a:rPr lang="ru-RU" dirty="0">
                <a:solidFill>
                  <a:schemeClr val="tx1"/>
                </a:solidFill>
              </a:rPr>
              <a:t>и п</a:t>
            </a:r>
            <a:r>
              <a:rPr lang="ru-RU" dirty="0"/>
              <a:t>равила приема на обучение</a:t>
            </a:r>
            <a:endParaRPr lang="ru-RU" i="1" dirty="0">
              <a:solidFill>
                <a:schemeClr val="tx1"/>
              </a:solidFill>
            </a:endParaRPr>
          </a:p>
          <a:p>
            <a:pPr marL="342900" indent="-342900" eaLnBrk="0" fontAlgn="auto" hangingPunct="0">
              <a:spcBef>
                <a:spcPct val="20000"/>
              </a:spcBef>
              <a:spcAft>
                <a:spcPts val="0"/>
              </a:spcAft>
              <a:defRPr/>
            </a:pP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10" name="Rectangle 3"/>
          <p:cNvSpPr>
            <a:spLocks noGrp="1" noChangeArrowheads="1"/>
          </p:cNvSpPr>
          <p:nvPr>
            <p:ph type="title"/>
          </p:nvPr>
        </p:nvSpPr>
        <p:spPr>
          <a:xfrm>
            <a:off x="1112044" y="476673"/>
            <a:ext cx="7564412" cy="720080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800" b="1" i="1" dirty="0" smtClean="0">
                <a:solidFill>
                  <a:schemeClr val="tx1"/>
                </a:solidFill>
                <a:latin typeface="Times New Roman" pitchFamily="18" charset="0"/>
              </a:rPr>
              <a:t>Совместные образовательные программы</a:t>
            </a:r>
            <a:endParaRPr lang="ru-RU" sz="2800" b="1" i="1" dirty="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97113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Rectangle 2"/>
          <p:cNvSpPr>
            <a:spLocks noGrp="1" noChangeArrowheads="1"/>
          </p:cNvSpPr>
          <p:nvPr>
            <p:ph idx="1"/>
          </p:nvPr>
        </p:nvSpPr>
        <p:spPr>
          <a:xfrm>
            <a:off x="323528" y="1357312"/>
            <a:ext cx="6572250" cy="500063"/>
          </a:xfrm>
        </p:spPr>
        <p:txBody>
          <a:bodyPr>
            <a:normAutofit/>
          </a:bodyPr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b="1" dirty="0" smtClean="0"/>
              <a:t>II </a:t>
            </a:r>
            <a:r>
              <a:rPr lang="ru-RU" b="1" dirty="0" smtClean="0"/>
              <a:t>этап: </a:t>
            </a:r>
            <a:r>
              <a:rPr lang="ru-RU" b="1" i="1" dirty="0" smtClean="0"/>
              <a:t>Разработка программы </a:t>
            </a:r>
            <a:r>
              <a:rPr lang="ru-RU" b="1" i="1" dirty="0" smtClean="0"/>
              <a:t> (2) </a:t>
            </a:r>
            <a:endParaRPr lang="en-US" b="1" i="1" dirty="0" smtClean="0"/>
          </a:p>
        </p:txBody>
      </p:sp>
      <p:sp>
        <p:nvSpPr>
          <p:cNvPr id="6147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8286750" y="6357938"/>
            <a:ext cx="376238" cy="2571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79364673-FED1-4DF7-9874-CC9CE33C7BDD}" type="slidenum">
              <a:rPr lang="ru-RU" sz="800" smtClean="0">
                <a:solidFill>
                  <a:srgbClr val="002060"/>
                </a:solidFill>
                <a:latin typeface="Century Schoolbook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ru-RU" sz="800" smtClean="0">
              <a:solidFill>
                <a:srgbClr val="002060"/>
              </a:solidFill>
              <a:latin typeface="Century Schoolbook"/>
            </a:endParaRPr>
          </a:p>
        </p:txBody>
      </p:sp>
      <p:sp>
        <p:nvSpPr>
          <p:cNvPr id="8" name="Содержимое 3"/>
          <p:cNvSpPr txBox="1">
            <a:spLocks/>
          </p:cNvSpPr>
          <p:nvPr/>
        </p:nvSpPr>
        <p:spPr>
          <a:xfrm>
            <a:off x="208353" y="2924944"/>
            <a:ext cx="3240484" cy="257175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marL="274320" indent="-274320" algn="ctr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Arial" charset="0"/>
              <a:buNone/>
              <a:defRPr/>
            </a:pPr>
            <a:r>
              <a:rPr lang="ru-RU" sz="2000" kern="900" dirty="0">
                <a:solidFill>
                  <a:schemeClr val="tx1"/>
                </a:solidFill>
              </a:rPr>
              <a:t>Договор </a:t>
            </a:r>
            <a:endParaRPr lang="en-US" sz="2000" kern="900" dirty="0">
              <a:solidFill>
                <a:schemeClr val="tx1"/>
              </a:solidFill>
            </a:endParaRPr>
          </a:p>
          <a:p>
            <a:pPr marL="274320" indent="-274320" algn="ctr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Arial" charset="0"/>
              <a:buNone/>
              <a:defRPr/>
            </a:pPr>
            <a:r>
              <a:rPr lang="ru-RU" sz="2000" kern="900" dirty="0">
                <a:solidFill>
                  <a:schemeClr val="tx1"/>
                </a:solidFill>
              </a:rPr>
              <a:t>о совместной разработке</a:t>
            </a:r>
            <a:endParaRPr lang="en-US" sz="2000" kern="900" dirty="0">
              <a:solidFill>
                <a:schemeClr val="tx1"/>
              </a:solidFill>
            </a:endParaRPr>
          </a:p>
          <a:p>
            <a:pPr marL="274320" indent="-274320" algn="ctr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Arial" charset="0"/>
              <a:buNone/>
              <a:defRPr/>
            </a:pPr>
            <a:r>
              <a:rPr lang="ru-RU" sz="2000" kern="900" dirty="0">
                <a:solidFill>
                  <a:schemeClr val="tx1"/>
                </a:solidFill>
              </a:rPr>
              <a:t> и</a:t>
            </a:r>
            <a:endParaRPr lang="en-US" sz="2000" kern="900" dirty="0">
              <a:solidFill>
                <a:schemeClr val="tx1"/>
              </a:solidFill>
            </a:endParaRPr>
          </a:p>
          <a:p>
            <a:pPr marL="274320" indent="-274320" algn="ctr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Arial" charset="0"/>
              <a:buNone/>
              <a:defRPr/>
            </a:pPr>
            <a:r>
              <a:rPr lang="ru-RU" sz="2000" kern="900" dirty="0">
                <a:solidFill>
                  <a:schemeClr val="tx1"/>
                </a:solidFill>
              </a:rPr>
              <a:t> реализации СОП</a:t>
            </a:r>
          </a:p>
        </p:txBody>
      </p:sp>
      <p:sp>
        <p:nvSpPr>
          <p:cNvPr id="9" name="Содержимое 3"/>
          <p:cNvSpPr txBox="1">
            <a:spLocks/>
          </p:cNvSpPr>
          <p:nvPr/>
        </p:nvSpPr>
        <p:spPr bwMode="auto">
          <a:xfrm>
            <a:off x="3762752" y="1916832"/>
            <a:ext cx="5085877" cy="4752528"/>
          </a:xfrm>
          <a:prstGeom prst="rect">
            <a:avLst/>
          </a:prstGeom>
          <a:solidFill>
            <a:schemeClr val="bg2"/>
          </a:solidFill>
          <a:ln w="25400" cap="flat" cmpd="sng" algn="ctr">
            <a:solidFill>
              <a:schemeClr val="bg2"/>
            </a:solidFill>
            <a:prstDash val="solid"/>
            <a:miter lim="800000"/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42900" indent="-342900" eaLnBrk="0" fontAlgn="auto" hangingPunct="0">
              <a:spcBef>
                <a:spcPct val="20000"/>
              </a:spcBef>
              <a:spcAft>
                <a:spcPts val="0"/>
              </a:spcAft>
              <a:defRPr/>
            </a:pPr>
            <a:r>
              <a:rPr lang="ru-RU" sz="3200" dirty="0" smtClean="0">
                <a:solidFill>
                  <a:schemeClr val="tx1"/>
                </a:solidFill>
              </a:rPr>
              <a:t>   </a:t>
            </a:r>
          </a:p>
          <a:p>
            <a:pPr marL="342900" indent="-342900" eaLnBrk="0" fontAlgn="auto" hangingPunct="0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Источники </a:t>
            </a:r>
            <a:r>
              <a:rPr lang="ru-RU" dirty="0"/>
              <a:t>и порядок финансирования </a:t>
            </a:r>
            <a:r>
              <a:rPr lang="ru-RU" dirty="0" smtClean="0"/>
              <a:t>СОП, </a:t>
            </a:r>
            <a:r>
              <a:rPr lang="ru-RU" dirty="0"/>
              <a:t>распределение финансовых обязательств между </a:t>
            </a:r>
            <a:r>
              <a:rPr lang="ru-RU" dirty="0" smtClean="0"/>
              <a:t>партнерами </a:t>
            </a:r>
            <a:r>
              <a:rPr lang="ru-RU" sz="1600" i="1" dirty="0" smtClean="0"/>
              <a:t>(Приложение: смета расходов)</a:t>
            </a:r>
          </a:p>
          <a:p>
            <a:pPr marL="342900" indent="-342900" eaLnBrk="0" fontAlgn="auto" hangingPunct="0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/>
              <a:t>Порядок взаимного признания периодов обучения </a:t>
            </a:r>
            <a:endParaRPr lang="ru-RU" dirty="0" smtClean="0"/>
          </a:p>
          <a:p>
            <a:pPr marL="342900" indent="-342900" eaLnBrk="0" fontAlgn="auto" hangingPunct="0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Структура </a:t>
            </a:r>
            <a:r>
              <a:rPr lang="ru-RU" dirty="0"/>
              <a:t>органов управления </a:t>
            </a:r>
            <a:r>
              <a:rPr lang="ru-RU" dirty="0" smtClean="0"/>
              <a:t>СОП, </a:t>
            </a:r>
            <a:r>
              <a:rPr lang="ru-RU" dirty="0"/>
              <a:t>порядок организации </a:t>
            </a:r>
            <a:r>
              <a:rPr lang="ru-RU" dirty="0" smtClean="0"/>
              <a:t>учебного </a:t>
            </a:r>
            <a:r>
              <a:rPr lang="ru-RU" dirty="0"/>
              <a:t>процесса </a:t>
            </a:r>
            <a:endParaRPr lang="ru-RU" dirty="0" smtClean="0"/>
          </a:p>
          <a:p>
            <a:pPr marL="342900" indent="-342900" eaLnBrk="0" fontAlgn="auto" hangingPunct="0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>
                <a:solidFill>
                  <a:schemeClr val="tx1"/>
                </a:solidFill>
              </a:rPr>
              <a:t>Стоимость обучения /порядок оплаты </a:t>
            </a:r>
            <a:r>
              <a:rPr lang="ru-RU" sz="1600" i="1" dirty="0" smtClean="0">
                <a:solidFill>
                  <a:schemeClr val="tx1"/>
                </a:solidFill>
              </a:rPr>
              <a:t>(Приложение: смета)</a:t>
            </a:r>
          </a:p>
          <a:p>
            <a:pPr marL="342900" indent="-342900" eaLnBrk="0" fontAlgn="auto" hangingPunct="0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Порядок </a:t>
            </a:r>
            <a:r>
              <a:rPr lang="ru-RU" dirty="0"/>
              <a:t>организации мобильности </a:t>
            </a:r>
            <a:r>
              <a:rPr lang="ru-RU" dirty="0" smtClean="0"/>
              <a:t>студентов, ППС и </a:t>
            </a:r>
            <a:r>
              <a:rPr lang="ru-RU" dirty="0"/>
              <a:t>административного персонала</a:t>
            </a:r>
            <a:endParaRPr lang="ru-RU" dirty="0" smtClean="0">
              <a:solidFill>
                <a:schemeClr val="tx1"/>
              </a:solidFill>
            </a:endParaRPr>
          </a:p>
          <a:p>
            <a:pPr marL="342900" indent="-342900" eaLnBrk="0" fontAlgn="auto" hangingPunct="0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Мониторинг </a:t>
            </a:r>
            <a:r>
              <a:rPr lang="ru-RU" dirty="0"/>
              <a:t>качества обучения </a:t>
            </a:r>
            <a:endParaRPr lang="ru-RU" dirty="0" smtClean="0">
              <a:solidFill>
                <a:schemeClr val="tx1"/>
              </a:solidFill>
            </a:endParaRPr>
          </a:p>
          <a:p>
            <a:pPr marL="342900" indent="-342900" eaLnBrk="0" fontAlgn="auto" hangingPunct="0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/>
              <a:t>Срок действия договора, порядок его изменения и прекращения</a:t>
            </a:r>
            <a:endParaRPr lang="ru-RU" dirty="0" smtClean="0">
              <a:solidFill>
                <a:schemeClr val="tx1"/>
              </a:solidFill>
            </a:endParaRPr>
          </a:p>
          <a:p>
            <a:pPr marL="342900" indent="-342900" eaLnBrk="0" fontAlgn="auto" hangingPunct="0">
              <a:spcBef>
                <a:spcPct val="20000"/>
              </a:spcBef>
              <a:spcAft>
                <a:spcPts val="0"/>
              </a:spcAft>
              <a:defRPr/>
            </a:pP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10" name="Rectangle 3"/>
          <p:cNvSpPr>
            <a:spLocks noGrp="1" noChangeArrowheads="1"/>
          </p:cNvSpPr>
          <p:nvPr>
            <p:ph type="title"/>
          </p:nvPr>
        </p:nvSpPr>
        <p:spPr>
          <a:xfrm>
            <a:off x="1112044" y="548679"/>
            <a:ext cx="7564412" cy="648073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200" b="1" i="1" dirty="0" smtClean="0">
                <a:solidFill>
                  <a:schemeClr val="tx1"/>
                </a:solidFill>
                <a:latin typeface="Times New Roman" pitchFamily="18" charset="0"/>
              </a:rPr>
              <a:t>Совместные образовательные программы</a:t>
            </a:r>
            <a:endParaRPr lang="ru-RU" sz="3200" b="1" i="1" dirty="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78487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Grp="1" noChangeArrowheads="1"/>
          </p:cNvSpPr>
          <p:nvPr>
            <p:ph type="title"/>
          </p:nvPr>
        </p:nvSpPr>
        <p:spPr>
          <a:xfrm>
            <a:off x="971600" y="620688"/>
            <a:ext cx="7488882" cy="69215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sz="3200" b="1" i="1" dirty="0" smtClean="0">
                <a:solidFill>
                  <a:schemeClr val="tx1"/>
                </a:solidFill>
                <a:latin typeface="Times New Roman" pitchFamily="18" charset="0"/>
              </a:rPr>
              <a:t>Совместные </a:t>
            </a:r>
            <a:r>
              <a:rPr lang="ru-RU" sz="3200" b="1" i="1" dirty="0" smtClean="0">
                <a:solidFill>
                  <a:schemeClr val="tx1"/>
                </a:solidFill>
                <a:latin typeface="Times New Roman" pitchFamily="18" charset="0"/>
              </a:rPr>
              <a:t>образовательные программы</a:t>
            </a:r>
            <a:endParaRPr lang="ru-RU" sz="3200" b="1" i="1" dirty="0" smtClean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43011" name="Rectangle 2"/>
          <p:cNvSpPr>
            <a:spLocks noGrp="1" noChangeArrowheads="1"/>
          </p:cNvSpPr>
          <p:nvPr>
            <p:ph idx="1"/>
          </p:nvPr>
        </p:nvSpPr>
        <p:spPr>
          <a:xfrm>
            <a:off x="755576" y="1560786"/>
            <a:ext cx="6572250" cy="500062"/>
          </a:xfrm>
        </p:spPr>
        <p:txBody>
          <a:bodyPr>
            <a:normAutofit/>
          </a:bodyPr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b="1" dirty="0" smtClean="0"/>
              <a:t>III </a:t>
            </a:r>
            <a:r>
              <a:rPr lang="ru-RU" b="1" dirty="0" smtClean="0"/>
              <a:t>этап: </a:t>
            </a:r>
            <a:r>
              <a:rPr lang="ru-RU" b="1" i="1" dirty="0" smtClean="0"/>
              <a:t>Реализация программы  </a:t>
            </a:r>
            <a:endParaRPr lang="en-US" b="1" i="1" dirty="0" smtClean="0"/>
          </a:p>
        </p:txBody>
      </p:sp>
      <p:sp>
        <p:nvSpPr>
          <p:cNvPr id="7172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8286750" y="6357938"/>
            <a:ext cx="376238" cy="2571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B527B730-68F8-4062-8AD6-977F1B1BB446}" type="slidenum">
              <a:rPr lang="ru-RU" sz="800" smtClean="0">
                <a:solidFill>
                  <a:srgbClr val="002060"/>
                </a:solidFill>
                <a:latin typeface="Century Schoolbook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ru-RU" sz="800" smtClean="0">
              <a:solidFill>
                <a:srgbClr val="002060"/>
              </a:solidFill>
              <a:latin typeface="Century Schoolbook"/>
            </a:endParaRPr>
          </a:p>
        </p:txBody>
      </p:sp>
      <p:sp>
        <p:nvSpPr>
          <p:cNvPr id="10" name="Содержимое 3"/>
          <p:cNvSpPr txBox="1">
            <a:spLocks/>
          </p:cNvSpPr>
          <p:nvPr/>
        </p:nvSpPr>
        <p:spPr>
          <a:xfrm>
            <a:off x="395536" y="3429000"/>
            <a:ext cx="3538736" cy="2071688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marL="274320" indent="-274320" algn="ctr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defRPr/>
            </a:pPr>
            <a:r>
              <a:rPr lang="ru-RU" sz="2000" b="1" dirty="0">
                <a:solidFill>
                  <a:schemeClr val="tx1"/>
                </a:solidFill>
              </a:rPr>
              <a:t>Договор об оказании дополнительных образовательных услуг на обучение по </a:t>
            </a:r>
            <a:r>
              <a:rPr lang="ru-RU" sz="2000" b="1" dirty="0" smtClean="0">
                <a:solidFill>
                  <a:schemeClr val="tx1"/>
                </a:solidFill>
              </a:rPr>
              <a:t>СОП</a:t>
            </a:r>
            <a:endParaRPr lang="ru-RU" sz="2000" b="1" dirty="0">
              <a:solidFill>
                <a:schemeClr val="tx1"/>
              </a:solidFill>
            </a:endParaRPr>
          </a:p>
          <a:p>
            <a:pPr marL="274320" indent="-274320" algn="ctr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Arial" charset="0"/>
              <a:buNone/>
              <a:defRPr/>
            </a:pPr>
            <a:r>
              <a:rPr lang="ru-RU" sz="2000" b="1" dirty="0">
                <a:solidFill>
                  <a:schemeClr val="tx1"/>
                </a:solidFill>
              </a:rPr>
              <a:t>(между УдГУ и студентом)  </a:t>
            </a:r>
          </a:p>
        </p:txBody>
      </p:sp>
      <p:sp>
        <p:nvSpPr>
          <p:cNvPr id="11" name="Содержимое 3"/>
          <p:cNvSpPr txBox="1">
            <a:spLocks/>
          </p:cNvSpPr>
          <p:nvPr/>
        </p:nvSpPr>
        <p:spPr bwMode="auto">
          <a:xfrm>
            <a:off x="4283968" y="2564904"/>
            <a:ext cx="4680520" cy="4104456"/>
          </a:xfrm>
          <a:prstGeom prst="rect">
            <a:avLst/>
          </a:prstGeom>
          <a:solidFill>
            <a:schemeClr val="bg2"/>
          </a:solidFill>
          <a:ln w="25400" cap="flat" cmpd="sng" algn="ctr">
            <a:solidFill>
              <a:schemeClr val="bg2"/>
            </a:solidFill>
            <a:prstDash val="solid"/>
            <a:miter lim="800000"/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42900" indent="-342900" eaLnBrk="0" fontAlgn="auto" hangingPunct="0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smtClean="0">
                <a:solidFill>
                  <a:schemeClr val="tx1"/>
                </a:solidFill>
              </a:rPr>
              <a:t>Предмет и субъекты договора</a:t>
            </a:r>
          </a:p>
          <a:p>
            <a:pPr marL="342900" indent="-342900" eaLnBrk="0" fontAlgn="auto" hangingPunct="0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smtClean="0">
                <a:solidFill>
                  <a:schemeClr val="tx1"/>
                </a:solidFill>
              </a:rPr>
              <a:t>Присуждаемые степени </a:t>
            </a:r>
          </a:p>
          <a:p>
            <a:pPr marL="342900" indent="-342900" eaLnBrk="0" fontAlgn="auto" hangingPunct="0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smtClean="0">
                <a:solidFill>
                  <a:schemeClr val="tx1"/>
                </a:solidFill>
              </a:rPr>
              <a:t>Срок </a:t>
            </a:r>
            <a:r>
              <a:rPr lang="ru-RU" b="1" dirty="0">
                <a:solidFill>
                  <a:schemeClr val="tx1"/>
                </a:solidFill>
              </a:rPr>
              <a:t>обучения</a:t>
            </a:r>
          </a:p>
          <a:p>
            <a:pPr marL="342900" indent="-342900" eaLnBrk="0" fontAlgn="auto" hangingPunct="0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>
                <a:solidFill>
                  <a:schemeClr val="tx1"/>
                </a:solidFill>
              </a:rPr>
              <a:t>Индивидуальный </a:t>
            </a:r>
            <a:r>
              <a:rPr lang="ru-RU" b="1" dirty="0" smtClean="0">
                <a:solidFill>
                  <a:schemeClr val="tx1"/>
                </a:solidFill>
              </a:rPr>
              <a:t>учебный план</a:t>
            </a:r>
            <a:endParaRPr lang="ru-RU" b="1" dirty="0">
              <a:solidFill>
                <a:schemeClr val="tx1"/>
              </a:solidFill>
            </a:endParaRPr>
          </a:p>
          <a:p>
            <a:pPr marL="342900" indent="-342900" eaLnBrk="0" fontAlgn="auto" hangingPunct="0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>
                <a:solidFill>
                  <a:schemeClr val="tx1"/>
                </a:solidFill>
              </a:rPr>
              <a:t>Порядок внесения изменений</a:t>
            </a:r>
          </a:p>
          <a:p>
            <a:pPr marL="342900" indent="-342900" eaLnBrk="0" fontAlgn="auto" hangingPunct="0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>
                <a:solidFill>
                  <a:schemeClr val="tx1"/>
                </a:solidFill>
              </a:rPr>
              <a:t>Особенности организации учебного процесса</a:t>
            </a:r>
          </a:p>
          <a:p>
            <a:pPr marL="342900" indent="-342900" eaLnBrk="0" fontAlgn="auto" hangingPunct="0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>
                <a:solidFill>
                  <a:schemeClr val="tx1"/>
                </a:solidFill>
              </a:rPr>
              <a:t>Ответственность сторон</a:t>
            </a:r>
          </a:p>
          <a:p>
            <a:pPr marL="342900" indent="-342900" eaLnBrk="0" fontAlgn="auto" hangingPunct="0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>
                <a:solidFill>
                  <a:schemeClr val="tx1"/>
                </a:solidFill>
              </a:rPr>
              <a:t>Стоимость обучения /порядок </a:t>
            </a:r>
            <a:r>
              <a:rPr lang="ru-RU" b="1" dirty="0" smtClean="0">
                <a:solidFill>
                  <a:schemeClr val="tx1"/>
                </a:solidFill>
              </a:rPr>
              <a:t>оплаты</a:t>
            </a:r>
          </a:p>
          <a:p>
            <a:pPr marL="342900" indent="-342900" eaLnBrk="0" fontAlgn="auto" hangingPunct="0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smtClean="0">
                <a:solidFill>
                  <a:schemeClr val="tx1"/>
                </a:solidFill>
              </a:rPr>
              <a:t>Периоды мобильности</a:t>
            </a:r>
            <a:endParaRPr lang="ru-RU" b="1" dirty="0">
              <a:solidFill>
                <a:schemeClr val="tx1"/>
              </a:solidFill>
            </a:endParaRPr>
          </a:p>
          <a:p>
            <a:pPr marL="342900" indent="-342900" eaLnBrk="0" fontAlgn="auto" hangingPunct="0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>
                <a:solidFill>
                  <a:schemeClr val="tx1"/>
                </a:solidFill>
              </a:rPr>
              <a:t>Порядок расторжения</a:t>
            </a:r>
          </a:p>
          <a:p>
            <a:pPr marL="342900" indent="-342900" eaLnBrk="0" fontAlgn="auto" hangingPunct="0">
              <a:spcBef>
                <a:spcPct val="20000"/>
              </a:spcBef>
              <a:spcAft>
                <a:spcPts val="0"/>
              </a:spcAft>
              <a:defRPr/>
            </a:pPr>
            <a:endParaRPr lang="ru-RU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845438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190</TotalTime>
  <Words>595</Words>
  <Application>Microsoft Office PowerPoint</Application>
  <PresentationFormat>Экран (4:3)</PresentationFormat>
  <Paragraphs>126</Paragraphs>
  <Slides>12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Поток</vt:lpstr>
      <vt:lpstr>Основные этапы разработки и реализации совместных образовательных программ</vt:lpstr>
      <vt:lpstr> Критерии совместных  образовательных программ</vt:lpstr>
      <vt:lpstr>Проектирование совместных программ</vt:lpstr>
      <vt:lpstr>Совместные образовательные программы</vt:lpstr>
      <vt:lpstr>Презентация PowerPoint</vt:lpstr>
      <vt:lpstr>Презентация PowerPoint</vt:lpstr>
      <vt:lpstr>Совместные образовательные программы</vt:lpstr>
      <vt:lpstr>Совместные образовательные программы</vt:lpstr>
      <vt:lpstr>Совместные образовательные программы</vt:lpstr>
      <vt:lpstr>Общая система обеспечения качества</vt:lpstr>
      <vt:lpstr>  Десять «золотых правил» создания совместных программ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Лариса Витальевна Евсеева</dc:creator>
  <cp:lastModifiedBy>Лариса Витальевна Евсеева</cp:lastModifiedBy>
  <cp:revision>30</cp:revision>
  <dcterms:modified xsi:type="dcterms:W3CDTF">2013-12-16T10:29:38Z</dcterms:modified>
</cp:coreProperties>
</file>